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1" r:id="rId3"/>
    <p:sldId id="262" r:id="rId4"/>
    <p:sldId id="257" r:id="rId5"/>
    <p:sldId id="263" r:id="rId6"/>
    <p:sldId id="265" r:id="rId7"/>
    <p:sldId id="267" r:id="rId8"/>
    <p:sldId id="266" r:id="rId9"/>
    <p:sldId id="258" r:id="rId10"/>
    <p:sldId id="268" r:id="rId11"/>
    <p:sldId id="269" r:id="rId12"/>
    <p:sldId id="274" r:id="rId13"/>
    <p:sldId id="275" r:id="rId14"/>
    <p:sldId id="259" r:id="rId15"/>
    <p:sldId id="276" r:id="rId16"/>
    <p:sldId id="277" r:id="rId17"/>
    <p:sldId id="272" r:id="rId18"/>
    <p:sldId id="273" r:id="rId19"/>
    <p:sldId id="314" r:id="rId20"/>
    <p:sldId id="319" r:id="rId21"/>
    <p:sldId id="317" r:id="rId22"/>
    <p:sldId id="320" r:id="rId23"/>
    <p:sldId id="318" r:id="rId24"/>
    <p:sldId id="321" r:id="rId25"/>
  </p:sldIdLst>
  <p:sldSz cx="12192000" cy="6858000"/>
  <p:notesSz cx="6858000" cy="9144000"/>
  <p:defaultTextStyle>
    <a:defPPr>
      <a:defRPr lang="lt-L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9FFCC"/>
    <a:srgbClr val="F311C8"/>
    <a:srgbClr val="33CCCC"/>
    <a:srgbClr val="CCFF6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Regvita.J%20Documents\Downloads\rezultatai%20(9)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lt-LT"/>
            </a:pPr>
            <a:r>
              <a:rPr lang="en-US" sz="1600" err="1"/>
              <a:t>Kokio</a:t>
            </a:r>
            <a:r>
              <a:rPr lang="en-US" sz="1600"/>
              <a:t> </a:t>
            </a:r>
            <a:r>
              <a:rPr lang="en-US" sz="1600" err="1"/>
              <a:t>pob</a:t>
            </a:r>
            <a:r>
              <a:rPr lang="lt-LT" sz="1600" err="1"/>
              <a:t>ūdžio</a:t>
            </a:r>
            <a:r>
              <a:rPr lang="lt-LT" sz="1600"/>
              <a:t> NVŠ mokyklos užsiėmimus lankai?</a:t>
            </a:r>
            <a:r>
              <a:rPr lang="en-US" sz="1600"/>
              <a:t> (N=1303)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Rezultatai!$A$75:$A$90</c:f>
              <c:strCache>
                <c:ptCount val="16"/>
                <c:pt idx="0">
                  <c:v>Medijos (fotografija, vaizdas, žurnalistika ir kt.)</c:v>
                </c:pt>
                <c:pt idx="1">
                  <c:v>Saugus eismas</c:v>
                </c:pt>
                <c:pt idx="2">
                  <c:v>Akademinis ugdymas (matematika, fizika, chemija, astronomija, psichologija ir kt.)</c:v>
                </c:pt>
                <c:pt idx="3">
                  <c:v>Etnokultūra</c:v>
                </c:pt>
                <c:pt idx="4">
                  <c:v>Gamta, ekologija (priskiriama ir sveikata)</c:v>
                </c:pt>
                <c:pt idx="5">
                  <c:v>Turizmas ir kraštotyra</c:v>
                </c:pt>
                <c:pt idx="6">
                  <c:v>Techninė kūryba (priskiriama robotika, radioelektronika, konstravimas ir kt.)</c:v>
                </c:pt>
                <c:pt idx="7">
                  <c:v>Informacinės technologijos</c:v>
                </c:pt>
                <c:pt idx="8">
                  <c:v>Teatras, drama (priskiriamas ir meninis skaitymas)</c:v>
                </c:pt>
                <c:pt idx="9">
                  <c:v>Technologijos</c:v>
                </c:pt>
                <c:pt idx="10">
                  <c:v>Kalbos</c:v>
                </c:pt>
                <c:pt idx="11">
                  <c:v>Pilietiškumas (jaunieji šauliai, skautai, savanorystė, lyderystė ir kt.)</c:v>
                </c:pt>
                <c:pt idx="12">
                  <c:v>Choreografija, šokis</c:v>
                </c:pt>
                <c:pt idx="13">
                  <c:v>Dailė</c:v>
                </c:pt>
                <c:pt idx="14">
                  <c:v>Muzika</c:v>
                </c:pt>
                <c:pt idx="15">
                  <c:v>Sportas</c:v>
                </c:pt>
              </c:strCache>
            </c:strRef>
          </c:cat>
          <c:val>
            <c:numRef>
              <c:f>Rezultatai!$B$75:$B$90</c:f>
            </c:numRef>
          </c:val>
          <c:extLst>
            <c:ext xmlns:c16="http://schemas.microsoft.com/office/drawing/2014/chart" uri="{C3380CC4-5D6E-409C-BE32-E72D297353CC}">
              <c16:uniqueId val="{00000000-C5DA-4C52-A649-FE29AF159A8E}"/>
            </c:ext>
          </c:extLst>
        </c:ser>
        <c:ser>
          <c:idx val="1"/>
          <c:order val="1"/>
          <c:spPr>
            <a:solidFill>
              <a:srgbClr val="33CCCC"/>
            </a:solidFill>
            <a:ln>
              <a:solidFill>
                <a:srgbClr val="33CCCC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lt-LT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Rezultatai!$A$75:$A$90</c:f>
              <c:strCache>
                <c:ptCount val="16"/>
                <c:pt idx="0">
                  <c:v>Medijos (fotografija, vaizdas, žurnalistika ir kt.)</c:v>
                </c:pt>
                <c:pt idx="1">
                  <c:v>Saugus eismas</c:v>
                </c:pt>
                <c:pt idx="2">
                  <c:v>Akademinis ugdymas (matematika, fizika, chemija, astronomija, psichologija ir kt.)</c:v>
                </c:pt>
                <c:pt idx="3">
                  <c:v>Etnokultūra</c:v>
                </c:pt>
                <c:pt idx="4">
                  <c:v>Gamta, ekologija (priskiriama ir sveikata)</c:v>
                </c:pt>
                <c:pt idx="5">
                  <c:v>Turizmas ir kraštotyra</c:v>
                </c:pt>
                <c:pt idx="6">
                  <c:v>Techninė kūryba (priskiriama robotika, radioelektronika, konstravimas ir kt.)</c:v>
                </c:pt>
                <c:pt idx="7">
                  <c:v>Informacinės technologijos</c:v>
                </c:pt>
                <c:pt idx="8">
                  <c:v>Teatras, drama (priskiriamas ir meninis skaitymas)</c:v>
                </c:pt>
                <c:pt idx="9">
                  <c:v>Technologijos</c:v>
                </c:pt>
                <c:pt idx="10">
                  <c:v>Kalbos</c:v>
                </c:pt>
                <c:pt idx="11">
                  <c:v>Pilietiškumas (jaunieji šauliai, skautai, savanorystė, lyderystė ir kt.)</c:v>
                </c:pt>
                <c:pt idx="12">
                  <c:v>Choreografija, šokis</c:v>
                </c:pt>
                <c:pt idx="13">
                  <c:v>Dailė</c:v>
                </c:pt>
                <c:pt idx="14">
                  <c:v>Muzika</c:v>
                </c:pt>
                <c:pt idx="15">
                  <c:v>Sportas</c:v>
                </c:pt>
              </c:strCache>
            </c:strRef>
          </c:cat>
          <c:val>
            <c:numRef>
              <c:f>Rezultatai!$C$75:$C$90</c:f>
              <c:numCache>
                <c:formatCode>0.00%</c:formatCode>
                <c:ptCount val="16"/>
                <c:pt idx="0">
                  <c:v>8.4127874369043423E-3</c:v>
                </c:pt>
                <c:pt idx="1">
                  <c:v>8.9736399326979365E-3</c:v>
                </c:pt>
                <c:pt idx="2">
                  <c:v>1.1777902411665741E-2</c:v>
                </c:pt>
                <c:pt idx="3">
                  <c:v>1.7386427369601803E-2</c:v>
                </c:pt>
                <c:pt idx="4">
                  <c:v>1.7947279865395401E-2</c:v>
                </c:pt>
                <c:pt idx="5">
                  <c:v>2.2434099831744249E-2</c:v>
                </c:pt>
                <c:pt idx="6">
                  <c:v>2.5799214806505891E-2</c:v>
                </c:pt>
                <c:pt idx="7">
                  <c:v>2.6360067302299488E-2</c:v>
                </c:pt>
                <c:pt idx="8">
                  <c:v>3.3651149747616411E-2</c:v>
                </c:pt>
                <c:pt idx="9">
                  <c:v>4.0942232192933414E-2</c:v>
                </c:pt>
                <c:pt idx="10">
                  <c:v>4.823331463825014E-2</c:v>
                </c:pt>
                <c:pt idx="11">
                  <c:v>6.3937184520471119E-2</c:v>
                </c:pt>
                <c:pt idx="12">
                  <c:v>9.310151430173863E-2</c:v>
                </c:pt>
                <c:pt idx="13">
                  <c:v>0.16713404374649718</c:v>
                </c:pt>
                <c:pt idx="14">
                  <c:v>0.20639371845204721</c:v>
                </c:pt>
                <c:pt idx="15">
                  <c:v>0.20751542344363441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DA-4C52-A649-FE29AF159A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3500928"/>
        <c:axId val="93564928"/>
      </c:barChart>
      <c:catAx>
        <c:axId val="9350092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40000"/>
                  <a:lumOff val="60000"/>
                </a:schemeClr>
              </a:solidFill>
            </a:ln>
          </c:spPr>
        </c:majorGridlines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lt-LT" b="1">
                <a:solidFill>
                  <a:srgbClr val="000000"/>
                </a:solidFill>
              </a:defRPr>
            </a:pPr>
            <a:endParaRPr lang="lt-LT"/>
          </a:p>
        </c:txPr>
        <c:crossAx val="93564928"/>
        <c:crosses val="autoZero"/>
        <c:auto val="1"/>
        <c:lblAlgn val="ctr"/>
        <c:lblOffset val="100"/>
        <c:noMultiLvlLbl val="0"/>
      </c:catAx>
      <c:valAx>
        <c:axId val="93564928"/>
        <c:scaling>
          <c:orientation val="minMax"/>
        </c:scaling>
        <c:delete val="0"/>
        <c:axPos val="b"/>
        <c:majorGridlines/>
        <c:numFmt formatCode="0.00%" sourceLinked="1"/>
        <c:majorTickMark val="none"/>
        <c:minorTickMark val="none"/>
        <c:tickLblPos val="nextTo"/>
        <c:txPr>
          <a:bodyPr/>
          <a:lstStyle/>
          <a:p>
            <a:pPr>
              <a:defRPr lang="lt-LT" b="1"/>
            </a:pPr>
            <a:endParaRPr lang="lt-LT"/>
          </a:p>
        </c:txPr>
        <c:crossAx val="9350092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/>
      </a:solidFill>
    </a:ln>
  </c:spPr>
  <c:txPr>
    <a:bodyPr/>
    <a:lstStyle/>
    <a:p>
      <a:pPr>
        <a:defRPr>
          <a:solidFill>
            <a:srgbClr val="000000"/>
          </a:solidFill>
        </a:defRPr>
      </a:pPr>
      <a:endParaRPr lang="lt-LT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401C0B-230E-44BD-8797-83770B76EB14}" type="doc">
      <dgm:prSet loTypeId="urn:microsoft.com/office/officeart/2005/8/layout/default#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FB926A5-637C-41C0-8311-98FD2D3FAB3A}">
      <dgm:prSet phldrT="[Text]" custT="1"/>
      <dgm:spPr>
        <a:solidFill>
          <a:srgbClr val="99FFCC"/>
        </a:solidFill>
        <a:ln>
          <a:noFill/>
        </a:ln>
      </dgm:spPr>
      <dgm:t>
        <a:bodyPr/>
        <a:lstStyle/>
        <a:p>
          <a:pPr algn="ctr"/>
          <a:r>
            <a:rPr lang="lt-LT" sz="2000" dirty="0">
              <a:latin typeface="Consolas" panose="020B0609020204030204" pitchFamily="49" charset="0"/>
            </a:rPr>
            <a:t>Dažnesni užsiėmimai</a:t>
          </a:r>
          <a:endParaRPr lang="en-US" sz="2000" dirty="0">
            <a:latin typeface="Consolas" panose="020B0609020204030204" pitchFamily="49" charset="0"/>
          </a:endParaRPr>
        </a:p>
      </dgm:t>
    </dgm:pt>
    <dgm:pt modelId="{A74CADC3-B479-4B24-AACB-79768B1E4DFA}" type="parTrans" cxnId="{36A8E88E-4AB7-4973-909F-776FFFE28B34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B1012183-012F-458D-9C28-D8C8EE1287A8}" type="sibTrans" cxnId="{36A8E88E-4AB7-4973-909F-776FFFE28B34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0B1ACAFA-79AB-42F2-B217-227835605730}">
      <dgm:prSet phldrT="[Text]" custT="1"/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pPr algn="ctr"/>
          <a:r>
            <a:rPr lang="lt-LT" sz="2000">
              <a:latin typeface="Consolas" panose="020B0609020204030204" pitchFamily="49" charset="0"/>
            </a:rPr>
            <a:t>Administracijos darbo gerinimas</a:t>
          </a:r>
          <a:endParaRPr lang="en-US" sz="2000" dirty="0">
            <a:latin typeface="Consolas" panose="020B0609020204030204" pitchFamily="49" charset="0"/>
          </a:endParaRPr>
        </a:p>
      </dgm:t>
    </dgm:pt>
    <dgm:pt modelId="{EEF3DC86-9BAA-41CB-A60A-7BE708025263}" type="parTrans" cxnId="{0E379240-BA2C-4999-9741-0937EEACB47D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FE5C0510-799C-43BC-A36A-709A28FFF9FB}" type="sibTrans" cxnId="{0E379240-BA2C-4999-9741-0937EEACB47D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3D2BB214-FBBE-4E6C-988B-5A4C7F786AD6}">
      <dgm:prSet phldrT="[Text]" custT="1"/>
      <dgm:spPr>
        <a:solidFill>
          <a:srgbClr val="FFC000"/>
        </a:solidFill>
        <a:ln>
          <a:noFill/>
        </a:ln>
      </dgm:spPr>
      <dgm:t>
        <a:bodyPr/>
        <a:lstStyle/>
        <a:p>
          <a:pPr algn="ctr"/>
          <a:r>
            <a:rPr lang="lt-LT" sz="2000">
              <a:latin typeface="Consolas" panose="020B0609020204030204" pitchFamily="49" charset="0"/>
            </a:rPr>
            <a:t>Daugiau nemokamų užsiėmimų</a:t>
          </a:r>
          <a:endParaRPr lang="en-US" sz="2000" dirty="0">
            <a:latin typeface="Consolas" panose="020B0609020204030204" pitchFamily="49" charset="0"/>
          </a:endParaRPr>
        </a:p>
      </dgm:t>
    </dgm:pt>
    <dgm:pt modelId="{7594DBA3-CB00-4BFA-8E3E-AC1D58023AD7}" type="parTrans" cxnId="{061D4D7E-E038-4BB9-B687-2DE6342A116B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7809C477-A942-48D8-A844-C75C1D77D863}" type="sibTrans" cxnId="{061D4D7E-E038-4BB9-B687-2DE6342A116B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9C77CEF7-74FC-4812-B946-FEC5ABE904A1}">
      <dgm:prSet phldrT="[Text]" custT="1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pPr algn="ctr"/>
          <a:r>
            <a:rPr lang="lt-LT" sz="2000" dirty="0">
              <a:latin typeface="Consolas" panose="020B0609020204030204" pitchFamily="49" charset="0"/>
            </a:rPr>
            <a:t>Organizuoti būrelius visoms amžiaus grupėms</a:t>
          </a:r>
          <a:endParaRPr lang="en-US" sz="2000" dirty="0">
            <a:latin typeface="Consolas" panose="020B0609020204030204" pitchFamily="49" charset="0"/>
          </a:endParaRPr>
        </a:p>
      </dgm:t>
    </dgm:pt>
    <dgm:pt modelId="{47FAB4DC-6527-434F-AFE8-C2BFC3FF2362}" type="parTrans" cxnId="{43EFB52B-E415-41C3-ADC7-10A81D301459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5CC8757C-B350-41DF-B97C-8FF2C07ECBAE}" type="sibTrans" cxnId="{43EFB52B-E415-41C3-ADC7-10A81D301459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9F7A1767-6885-49BC-B33F-1B263C656B4A}">
      <dgm:prSet phldrT="[Text]" custT="1"/>
      <dgm:spPr>
        <a:solidFill>
          <a:srgbClr val="FFC000"/>
        </a:solidFill>
        <a:ln>
          <a:noFill/>
        </a:ln>
      </dgm:spPr>
      <dgm:t>
        <a:bodyPr/>
        <a:lstStyle/>
        <a:p>
          <a:pPr algn="ctr"/>
          <a:r>
            <a:rPr lang="lt-LT" sz="2000">
              <a:latin typeface="Consolas" panose="020B0609020204030204" pitchFamily="49" charset="0"/>
            </a:rPr>
            <a:t>Daugiau bendravimo tarp mokytojų ir mokinių</a:t>
          </a:r>
          <a:endParaRPr lang="en-US" sz="2000" dirty="0">
            <a:latin typeface="Consolas" panose="020B0609020204030204" pitchFamily="49" charset="0"/>
          </a:endParaRPr>
        </a:p>
      </dgm:t>
    </dgm:pt>
    <dgm:pt modelId="{CEB91051-974B-4572-A41A-69A7EBE5D89B}" type="parTrans" cxnId="{2C99A508-9FFE-4425-8552-F5A8F7F50117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218714B7-ECFA-47FC-81F2-1C7FAD9E62D3}" type="sibTrans" cxnId="{2C99A508-9FFE-4425-8552-F5A8F7F50117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937BA882-0430-4DF1-9745-14043D9A1DD0}">
      <dgm:prSet phldrT="[Text]" custT="1"/>
      <dgm:spPr>
        <a:solidFill>
          <a:srgbClr val="FFC000"/>
        </a:solidFill>
        <a:ln>
          <a:noFill/>
        </a:ln>
      </dgm:spPr>
      <dgm:t>
        <a:bodyPr/>
        <a:lstStyle/>
        <a:p>
          <a:pPr algn="ctr"/>
          <a:r>
            <a:rPr lang="lt-LT" sz="2000">
              <a:latin typeface="Consolas" panose="020B0609020204030204" pitchFamily="49" charset="0"/>
            </a:rPr>
            <a:t>Pritaikyti sportines veiklas mergaitėms (pvz. </a:t>
          </a:r>
          <a:r>
            <a:rPr lang="en-US" sz="2000">
              <a:latin typeface="Consolas" panose="020B0609020204030204" pitchFamily="49" charset="0"/>
            </a:rPr>
            <a:t>k</a:t>
          </a:r>
          <a:r>
            <a:rPr lang="lt-LT" sz="2000">
              <a:latin typeface="Consolas" panose="020B0609020204030204" pitchFamily="49" charset="0"/>
            </a:rPr>
            <a:t>repšinis)</a:t>
          </a:r>
          <a:endParaRPr lang="en-US" sz="2000" dirty="0">
            <a:latin typeface="Consolas" panose="020B0609020204030204" pitchFamily="49" charset="0"/>
          </a:endParaRPr>
        </a:p>
      </dgm:t>
    </dgm:pt>
    <dgm:pt modelId="{2A5E230B-0C9A-4EAE-8C82-09F4A2103B3F}" type="parTrans" cxnId="{25033D1F-34C8-4807-BE4B-317F8C2BDC9F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DE0F3122-FF8A-44C0-8658-1650472BE0FA}" type="sibTrans" cxnId="{25033D1F-34C8-4807-BE4B-317F8C2BDC9F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A58BD731-1FD3-49AB-9818-EA8A36731349}">
      <dgm:prSet phldrT="[Text]" custT="1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pPr algn="ctr"/>
          <a:r>
            <a:rPr lang="lt-LT" sz="2000">
              <a:latin typeface="Consolas" panose="020B0609020204030204" pitchFamily="49" charset="0"/>
            </a:rPr>
            <a:t>Daugiau atsižvelgti į mokinių poreikius</a:t>
          </a:r>
          <a:endParaRPr lang="en-US" sz="2000" dirty="0">
            <a:latin typeface="Consolas" panose="020B0609020204030204" pitchFamily="49" charset="0"/>
          </a:endParaRPr>
        </a:p>
      </dgm:t>
    </dgm:pt>
    <dgm:pt modelId="{7530C84C-1B6F-4DA9-870E-6A26FB6B7C53}" type="parTrans" cxnId="{8E3E1383-6B59-4B0B-A5A1-AF0A64B39DF3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E7D3882A-FC3B-4C03-86F8-F03201A75647}" type="sibTrans" cxnId="{8E3E1383-6B59-4B0B-A5A1-AF0A64B39DF3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39AA075A-81D7-4A76-9BA5-1308A8F20FF7}">
      <dgm:prSet phldrT="[Text]" custT="1"/>
      <dgm:spPr>
        <a:solidFill>
          <a:srgbClr val="99FFCC"/>
        </a:solidFill>
        <a:ln>
          <a:noFill/>
        </a:ln>
      </dgm:spPr>
      <dgm:t>
        <a:bodyPr/>
        <a:lstStyle/>
        <a:p>
          <a:pPr algn="ctr"/>
          <a:r>
            <a:rPr lang="lt-LT" sz="2000">
              <a:latin typeface="Consolas" panose="020B0609020204030204" pitchFamily="49" charset="0"/>
            </a:rPr>
            <a:t>Skirti lėšų poilsiui pertraukų metu (sėdmaišiai,</a:t>
          </a:r>
          <a:r>
            <a:rPr lang="en-US" sz="2000">
              <a:latin typeface="Consolas" panose="020B0609020204030204" pitchFamily="49" charset="0"/>
            </a:rPr>
            <a:t> ar</a:t>
          </a:r>
          <a:r>
            <a:rPr lang="lt-LT" sz="2000">
              <a:latin typeface="Consolas" panose="020B0609020204030204" pitchFamily="49" charset="0"/>
            </a:rPr>
            <a:t>bata kt.) </a:t>
          </a:r>
          <a:endParaRPr lang="en-US" sz="2000" dirty="0">
            <a:latin typeface="Consolas" panose="020B0609020204030204" pitchFamily="49" charset="0"/>
          </a:endParaRPr>
        </a:p>
      </dgm:t>
    </dgm:pt>
    <dgm:pt modelId="{1F184E35-160E-473A-95AD-C9DBD68A442A}" type="parTrans" cxnId="{5D3BBC12-EBE9-4221-BE7D-6D2EE2411752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7502D418-CFE9-478C-A69C-047F0E2CE597}" type="sibTrans" cxnId="{5D3BBC12-EBE9-4221-BE7D-6D2EE2411752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F50A45AE-8720-4E3B-8547-E8B4232D8DD4}">
      <dgm:prSet phldrT="[Text]" custT="1"/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pPr algn="ctr"/>
          <a:r>
            <a:rPr lang="lt-LT" sz="2000" dirty="0">
              <a:latin typeface="Consolas" panose="020B0609020204030204" pitchFamily="49" charset="0"/>
            </a:rPr>
            <a:t>Didesnis mokytojų domėjimasis vaiko </a:t>
          </a:r>
          <a:r>
            <a:rPr lang="en-US" sz="2000" dirty="0" err="1">
              <a:latin typeface="Consolas" panose="020B0609020204030204" pitchFamily="49" charset="0"/>
            </a:rPr>
            <a:t>pasiektais</a:t>
          </a:r>
          <a:r>
            <a:rPr lang="en-US" sz="2000" dirty="0">
              <a:latin typeface="Consolas" panose="020B0609020204030204" pitchFamily="49" charset="0"/>
            </a:rPr>
            <a:t> </a:t>
          </a:r>
          <a:r>
            <a:rPr lang="lt-LT" sz="2000" dirty="0">
              <a:latin typeface="Consolas" panose="020B0609020204030204" pitchFamily="49" charset="0"/>
            </a:rPr>
            <a:t>rezultatais</a:t>
          </a:r>
          <a:endParaRPr lang="en-US" sz="2000" dirty="0">
            <a:latin typeface="Consolas" panose="020B0609020204030204" pitchFamily="49" charset="0"/>
          </a:endParaRPr>
        </a:p>
      </dgm:t>
    </dgm:pt>
    <dgm:pt modelId="{D3A9A8D7-C872-4E6D-95B7-92A611A439D7}" type="parTrans" cxnId="{6A9A8D54-582D-45CB-9C32-1CF5ACD993B0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84B9FCAD-D51B-47AA-AE70-847E0F7D1AC9}" type="sibTrans" cxnId="{6A9A8D54-582D-45CB-9C32-1CF5ACD993B0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01B8A0F7-9DD1-417B-AB3F-FF58D73C00F8}">
      <dgm:prSet phldrT="[Text]" custT="1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pPr algn="ctr"/>
          <a:r>
            <a:rPr lang="lt-LT" sz="2000">
              <a:latin typeface="Consolas" panose="020B0609020204030204" pitchFamily="49" charset="0"/>
            </a:rPr>
            <a:t>Pritaikyti patalpas neįgaliesiems vaikams</a:t>
          </a:r>
          <a:endParaRPr lang="en-US" sz="2000" dirty="0">
            <a:latin typeface="Consolas" panose="020B0609020204030204" pitchFamily="49" charset="0"/>
          </a:endParaRPr>
        </a:p>
      </dgm:t>
    </dgm:pt>
    <dgm:pt modelId="{F5EF4E25-5EDF-4F14-B4E9-DC3019FE6D6B}" type="parTrans" cxnId="{FD4E14F0-CEB5-4E36-A842-65E2309706DF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9B90A508-6D55-45D1-A443-2F453F4EB2B8}" type="sibTrans" cxnId="{FD4E14F0-CEB5-4E36-A842-65E2309706DF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894E6A10-0C53-42E9-9FA2-7E457498C847}">
      <dgm:prSet phldrT="[Text]" custT="1"/>
      <dgm:spPr>
        <a:solidFill>
          <a:srgbClr val="99FFCC"/>
        </a:solidFill>
        <a:ln>
          <a:noFill/>
        </a:ln>
      </dgm:spPr>
      <dgm:t>
        <a:bodyPr/>
        <a:lstStyle/>
        <a:p>
          <a:pPr algn="ctr"/>
          <a:r>
            <a:rPr lang="lt-LT" sz="2000">
              <a:latin typeface="Consolas" panose="020B0609020204030204" pitchFamily="49" charset="0"/>
            </a:rPr>
            <a:t>Subalansuoti krūvį užsiėmimų metu</a:t>
          </a:r>
          <a:endParaRPr lang="en-US" sz="2000" dirty="0">
            <a:latin typeface="Consolas" panose="020B0609020204030204" pitchFamily="49" charset="0"/>
          </a:endParaRPr>
        </a:p>
      </dgm:t>
    </dgm:pt>
    <dgm:pt modelId="{B4423AC6-2141-41FB-A02A-402B9857D4F0}" type="parTrans" cxnId="{59708B81-BC0F-403D-B5EC-A4BD68E342B8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CC5BF8A2-0844-48C0-8ECD-5FE0585B797E}" type="sibTrans" cxnId="{59708B81-BC0F-403D-B5EC-A4BD68E342B8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82624A35-C8A9-472B-A06D-1CF4FA74CD60}">
      <dgm:prSet phldrT="[Text]" custT="1"/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pPr algn="ctr"/>
          <a:r>
            <a:rPr lang="lt-LT" sz="2000">
              <a:latin typeface="Consolas" panose="020B0609020204030204" pitchFamily="49" charset="0"/>
            </a:rPr>
            <a:t>Už gerus vaiko rezultatus – finansuoti užsiėmimą</a:t>
          </a:r>
          <a:endParaRPr lang="en-US" sz="2000" dirty="0">
            <a:latin typeface="Consolas" panose="020B0609020204030204" pitchFamily="49" charset="0"/>
          </a:endParaRPr>
        </a:p>
      </dgm:t>
    </dgm:pt>
    <dgm:pt modelId="{B4C3A893-579F-4045-91B1-BDB0A23B2A84}" type="parTrans" cxnId="{54F12EE8-78AF-427E-960D-59141BFD484C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54878CF7-2151-4CA0-9D05-0CBE2BAE14BE}" type="sibTrans" cxnId="{54F12EE8-78AF-427E-960D-59141BFD484C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8382E9F3-37F5-407D-B0C3-D14B4EC98414}" type="pres">
      <dgm:prSet presAssocID="{B0401C0B-230E-44BD-8797-83770B76EB1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F3A96C-BEFD-4B17-8EB3-4974FA21B955}" type="pres">
      <dgm:prSet presAssocID="{EFB926A5-637C-41C0-8311-98FD2D3FAB3A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66AEC-9E1D-48C8-81EA-EE7EFFA0A8B5}" type="pres">
      <dgm:prSet presAssocID="{B1012183-012F-458D-9C28-D8C8EE1287A8}" presName="sibTrans" presStyleCnt="0"/>
      <dgm:spPr/>
    </dgm:pt>
    <dgm:pt modelId="{5134226B-27B6-4451-B9A7-0FA31E96A226}" type="pres">
      <dgm:prSet presAssocID="{0B1ACAFA-79AB-42F2-B217-227835605730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7DABDA-E083-4627-876D-5CDE5B6EBAF7}" type="pres">
      <dgm:prSet presAssocID="{FE5C0510-799C-43BC-A36A-709A28FFF9FB}" presName="sibTrans" presStyleCnt="0"/>
      <dgm:spPr/>
    </dgm:pt>
    <dgm:pt modelId="{88536214-8CC7-4062-A6DC-8CFF0EBDF0D3}" type="pres">
      <dgm:prSet presAssocID="{3D2BB214-FBBE-4E6C-988B-5A4C7F786AD6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C7518-AA03-4BD3-B2CB-390C7D310E13}" type="pres">
      <dgm:prSet presAssocID="{7809C477-A942-48D8-A844-C75C1D77D863}" presName="sibTrans" presStyleCnt="0"/>
      <dgm:spPr/>
    </dgm:pt>
    <dgm:pt modelId="{77EA21EE-300C-4725-B55D-BE81ED3A5623}" type="pres">
      <dgm:prSet presAssocID="{9C77CEF7-74FC-4812-B946-FEC5ABE904A1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50E2E0-DA6A-4764-A3D5-F6788C976632}" type="pres">
      <dgm:prSet presAssocID="{5CC8757C-B350-41DF-B97C-8FF2C07ECBAE}" presName="sibTrans" presStyleCnt="0"/>
      <dgm:spPr/>
    </dgm:pt>
    <dgm:pt modelId="{BDC0EB3B-0033-4557-B67E-65661C2B929B}" type="pres">
      <dgm:prSet presAssocID="{9F7A1767-6885-49BC-B33F-1B263C656B4A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DBABC6-7018-40F7-AC2A-9D87C7CE15C0}" type="pres">
      <dgm:prSet presAssocID="{218714B7-ECFA-47FC-81F2-1C7FAD9E62D3}" presName="sibTrans" presStyleCnt="0"/>
      <dgm:spPr/>
    </dgm:pt>
    <dgm:pt modelId="{680D88AC-377F-4541-9298-50F38269ABBF}" type="pres">
      <dgm:prSet presAssocID="{A58BD731-1FD3-49AB-9818-EA8A36731349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451191-1015-4E9B-8FC1-E0A65A62757B}" type="pres">
      <dgm:prSet presAssocID="{E7D3882A-FC3B-4C03-86F8-F03201A75647}" presName="sibTrans" presStyleCnt="0"/>
      <dgm:spPr/>
    </dgm:pt>
    <dgm:pt modelId="{70210A2E-3790-496B-8257-404A225DA929}" type="pres">
      <dgm:prSet presAssocID="{39AA075A-81D7-4A76-9BA5-1308A8F20FF7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3E88FF-3F1D-4BAF-9A8D-AC93702CAC5C}" type="pres">
      <dgm:prSet presAssocID="{7502D418-CFE9-478C-A69C-047F0E2CE597}" presName="sibTrans" presStyleCnt="0"/>
      <dgm:spPr/>
    </dgm:pt>
    <dgm:pt modelId="{EB37FD31-4276-49D3-94ED-10D6C7A90575}" type="pres">
      <dgm:prSet presAssocID="{F50A45AE-8720-4E3B-8547-E8B4232D8DD4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B80B8-DC4A-448B-86FC-6C2A32990662}" type="pres">
      <dgm:prSet presAssocID="{84B9FCAD-D51B-47AA-AE70-847E0F7D1AC9}" presName="sibTrans" presStyleCnt="0"/>
      <dgm:spPr/>
    </dgm:pt>
    <dgm:pt modelId="{E3B66E73-CCB4-4EC4-9E28-0088057C76C8}" type="pres">
      <dgm:prSet presAssocID="{01B8A0F7-9DD1-417B-AB3F-FF58D73C00F8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E1DDC5-7C33-4B81-ADE8-7998DAB12B33}" type="pres">
      <dgm:prSet presAssocID="{9B90A508-6D55-45D1-A443-2F453F4EB2B8}" presName="sibTrans" presStyleCnt="0"/>
      <dgm:spPr/>
    </dgm:pt>
    <dgm:pt modelId="{768BF60A-B0AC-42F1-8632-E0DD95E09E49}" type="pres">
      <dgm:prSet presAssocID="{894E6A10-0C53-42E9-9FA2-7E457498C847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24A19D-6C48-4D17-A522-E63350D6C629}" type="pres">
      <dgm:prSet presAssocID="{CC5BF8A2-0844-48C0-8ECD-5FE0585B797E}" presName="sibTrans" presStyleCnt="0"/>
      <dgm:spPr/>
    </dgm:pt>
    <dgm:pt modelId="{A140D42C-8EFC-4315-A0FB-4D5B5A8DAAE6}" type="pres">
      <dgm:prSet presAssocID="{82624A35-C8A9-472B-A06D-1CF4FA74CD60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96038-FC7F-439D-8603-8AF4EF4450A9}" type="pres">
      <dgm:prSet presAssocID="{54878CF7-2151-4CA0-9D05-0CBE2BAE14BE}" presName="sibTrans" presStyleCnt="0"/>
      <dgm:spPr/>
    </dgm:pt>
    <dgm:pt modelId="{8174EB21-8CB5-453B-885B-DFA36E2EEFFF}" type="pres">
      <dgm:prSet presAssocID="{937BA882-0430-4DF1-9745-14043D9A1DD0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EFB52B-E415-41C3-ADC7-10A81D301459}" srcId="{B0401C0B-230E-44BD-8797-83770B76EB14}" destId="{9C77CEF7-74FC-4812-B946-FEC5ABE904A1}" srcOrd="3" destOrd="0" parTransId="{47FAB4DC-6527-434F-AFE8-C2BFC3FF2362}" sibTransId="{5CC8757C-B350-41DF-B97C-8FF2C07ECBAE}"/>
    <dgm:cxn modelId="{0E379240-BA2C-4999-9741-0937EEACB47D}" srcId="{B0401C0B-230E-44BD-8797-83770B76EB14}" destId="{0B1ACAFA-79AB-42F2-B217-227835605730}" srcOrd="1" destOrd="0" parTransId="{EEF3DC86-9BAA-41CB-A60A-7BE708025263}" sibTransId="{FE5C0510-799C-43BC-A36A-709A28FFF9FB}"/>
    <dgm:cxn modelId="{2C87DBCA-55B6-4E58-968D-E3572C04CFCB}" type="presOf" srcId="{39AA075A-81D7-4A76-9BA5-1308A8F20FF7}" destId="{70210A2E-3790-496B-8257-404A225DA929}" srcOrd="0" destOrd="0" presId="urn:microsoft.com/office/officeart/2005/8/layout/default#1"/>
    <dgm:cxn modelId="{A5A3733C-41F4-4B55-B9B6-20CD3049FD06}" type="presOf" srcId="{01B8A0F7-9DD1-417B-AB3F-FF58D73C00F8}" destId="{E3B66E73-CCB4-4EC4-9E28-0088057C76C8}" srcOrd="0" destOrd="0" presId="urn:microsoft.com/office/officeart/2005/8/layout/default#1"/>
    <dgm:cxn modelId="{DAF21202-7DD1-4F4C-972E-789B95812B0C}" type="presOf" srcId="{937BA882-0430-4DF1-9745-14043D9A1DD0}" destId="{8174EB21-8CB5-453B-885B-DFA36E2EEFFF}" srcOrd="0" destOrd="0" presId="urn:microsoft.com/office/officeart/2005/8/layout/default#1"/>
    <dgm:cxn modelId="{57EB9F91-088B-4738-B641-F394D27C10D9}" type="presOf" srcId="{82624A35-C8A9-472B-A06D-1CF4FA74CD60}" destId="{A140D42C-8EFC-4315-A0FB-4D5B5A8DAAE6}" srcOrd="0" destOrd="0" presId="urn:microsoft.com/office/officeart/2005/8/layout/default#1"/>
    <dgm:cxn modelId="{EE1309BE-310B-4BBE-A85D-E85D0DA67D44}" type="presOf" srcId="{EFB926A5-637C-41C0-8311-98FD2D3FAB3A}" destId="{D2F3A96C-BEFD-4B17-8EB3-4974FA21B955}" srcOrd="0" destOrd="0" presId="urn:microsoft.com/office/officeart/2005/8/layout/default#1"/>
    <dgm:cxn modelId="{59708B81-BC0F-403D-B5EC-A4BD68E342B8}" srcId="{B0401C0B-230E-44BD-8797-83770B76EB14}" destId="{894E6A10-0C53-42E9-9FA2-7E457498C847}" srcOrd="9" destOrd="0" parTransId="{B4423AC6-2141-41FB-A02A-402B9857D4F0}" sibTransId="{CC5BF8A2-0844-48C0-8ECD-5FE0585B797E}"/>
    <dgm:cxn modelId="{3F01A548-F1B1-4FA3-BD90-680A8D23CBA4}" type="presOf" srcId="{9C77CEF7-74FC-4812-B946-FEC5ABE904A1}" destId="{77EA21EE-300C-4725-B55D-BE81ED3A5623}" srcOrd="0" destOrd="0" presId="urn:microsoft.com/office/officeart/2005/8/layout/default#1"/>
    <dgm:cxn modelId="{C4A76DA1-577F-4275-9FC5-897EB8EDCD86}" type="presOf" srcId="{F50A45AE-8720-4E3B-8547-E8B4232D8DD4}" destId="{EB37FD31-4276-49D3-94ED-10D6C7A90575}" srcOrd="0" destOrd="0" presId="urn:microsoft.com/office/officeart/2005/8/layout/default#1"/>
    <dgm:cxn modelId="{2C99A508-9FFE-4425-8552-F5A8F7F50117}" srcId="{B0401C0B-230E-44BD-8797-83770B76EB14}" destId="{9F7A1767-6885-49BC-B33F-1B263C656B4A}" srcOrd="4" destOrd="0" parTransId="{CEB91051-974B-4572-A41A-69A7EBE5D89B}" sibTransId="{218714B7-ECFA-47FC-81F2-1C7FAD9E62D3}"/>
    <dgm:cxn modelId="{FD4E14F0-CEB5-4E36-A842-65E2309706DF}" srcId="{B0401C0B-230E-44BD-8797-83770B76EB14}" destId="{01B8A0F7-9DD1-417B-AB3F-FF58D73C00F8}" srcOrd="8" destOrd="0" parTransId="{F5EF4E25-5EDF-4F14-B4E9-DC3019FE6D6B}" sibTransId="{9B90A508-6D55-45D1-A443-2F453F4EB2B8}"/>
    <dgm:cxn modelId="{FFBC4DBA-5955-4961-B7AE-892117F2D289}" type="presOf" srcId="{9F7A1767-6885-49BC-B33F-1B263C656B4A}" destId="{BDC0EB3B-0033-4557-B67E-65661C2B929B}" srcOrd="0" destOrd="0" presId="urn:microsoft.com/office/officeart/2005/8/layout/default#1"/>
    <dgm:cxn modelId="{D1E3A485-D03F-40B3-85C8-D3EF221C9EC5}" type="presOf" srcId="{894E6A10-0C53-42E9-9FA2-7E457498C847}" destId="{768BF60A-B0AC-42F1-8632-E0DD95E09E49}" srcOrd="0" destOrd="0" presId="urn:microsoft.com/office/officeart/2005/8/layout/default#1"/>
    <dgm:cxn modelId="{061D4D7E-E038-4BB9-B687-2DE6342A116B}" srcId="{B0401C0B-230E-44BD-8797-83770B76EB14}" destId="{3D2BB214-FBBE-4E6C-988B-5A4C7F786AD6}" srcOrd="2" destOrd="0" parTransId="{7594DBA3-CB00-4BFA-8E3E-AC1D58023AD7}" sibTransId="{7809C477-A942-48D8-A844-C75C1D77D863}"/>
    <dgm:cxn modelId="{6C748087-439A-4EE7-A5D3-6B19A9DAF404}" type="presOf" srcId="{3D2BB214-FBBE-4E6C-988B-5A4C7F786AD6}" destId="{88536214-8CC7-4062-A6DC-8CFF0EBDF0D3}" srcOrd="0" destOrd="0" presId="urn:microsoft.com/office/officeart/2005/8/layout/default#1"/>
    <dgm:cxn modelId="{5D3BBC12-EBE9-4221-BE7D-6D2EE2411752}" srcId="{B0401C0B-230E-44BD-8797-83770B76EB14}" destId="{39AA075A-81D7-4A76-9BA5-1308A8F20FF7}" srcOrd="6" destOrd="0" parTransId="{1F184E35-160E-473A-95AD-C9DBD68A442A}" sibTransId="{7502D418-CFE9-478C-A69C-047F0E2CE597}"/>
    <dgm:cxn modelId="{6A9A8D54-582D-45CB-9C32-1CF5ACD993B0}" srcId="{B0401C0B-230E-44BD-8797-83770B76EB14}" destId="{F50A45AE-8720-4E3B-8547-E8B4232D8DD4}" srcOrd="7" destOrd="0" parTransId="{D3A9A8D7-C872-4E6D-95B7-92A611A439D7}" sibTransId="{84B9FCAD-D51B-47AA-AE70-847E0F7D1AC9}"/>
    <dgm:cxn modelId="{6F22CD1E-7F3F-4F2D-9EEE-B8E7307B385D}" type="presOf" srcId="{A58BD731-1FD3-49AB-9818-EA8A36731349}" destId="{680D88AC-377F-4541-9298-50F38269ABBF}" srcOrd="0" destOrd="0" presId="urn:microsoft.com/office/officeart/2005/8/layout/default#1"/>
    <dgm:cxn modelId="{36A8E88E-4AB7-4973-909F-776FFFE28B34}" srcId="{B0401C0B-230E-44BD-8797-83770B76EB14}" destId="{EFB926A5-637C-41C0-8311-98FD2D3FAB3A}" srcOrd="0" destOrd="0" parTransId="{A74CADC3-B479-4B24-AACB-79768B1E4DFA}" sibTransId="{B1012183-012F-458D-9C28-D8C8EE1287A8}"/>
    <dgm:cxn modelId="{25033D1F-34C8-4807-BE4B-317F8C2BDC9F}" srcId="{B0401C0B-230E-44BD-8797-83770B76EB14}" destId="{937BA882-0430-4DF1-9745-14043D9A1DD0}" srcOrd="11" destOrd="0" parTransId="{2A5E230B-0C9A-4EAE-8C82-09F4A2103B3F}" sibTransId="{DE0F3122-FF8A-44C0-8658-1650472BE0FA}"/>
    <dgm:cxn modelId="{61D2A19C-C965-48DD-AEAF-EEB8E9A126C4}" type="presOf" srcId="{B0401C0B-230E-44BD-8797-83770B76EB14}" destId="{8382E9F3-37F5-407D-B0C3-D14B4EC98414}" srcOrd="0" destOrd="0" presId="urn:microsoft.com/office/officeart/2005/8/layout/default#1"/>
    <dgm:cxn modelId="{E408F4F9-C2A3-4063-857E-583DCDA0955B}" type="presOf" srcId="{0B1ACAFA-79AB-42F2-B217-227835605730}" destId="{5134226B-27B6-4451-B9A7-0FA31E96A226}" srcOrd="0" destOrd="0" presId="urn:microsoft.com/office/officeart/2005/8/layout/default#1"/>
    <dgm:cxn modelId="{54F12EE8-78AF-427E-960D-59141BFD484C}" srcId="{B0401C0B-230E-44BD-8797-83770B76EB14}" destId="{82624A35-C8A9-472B-A06D-1CF4FA74CD60}" srcOrd="10" destOrd="0" parTransId="{B4C3A893-579F-4045-91B1-BDB0A23B2A84}" sibTransId="{54878CF7-2151-4CA0-9D05-0CBE2BAE14BE}"/>
    <dgm:cxn modelId="{8E3E1383-6B59-4B0B-A5A1-AF0A64B39DF3}" srcId="{B0401C0B-230E-44BD-8797-83770B76EB14}" destId="{A58BD731-1FD3-49AB-9818-EA8A36731349}" srcOrd="5" destOrd="0" parTransId="{7530C84C-1B6F-4DA9-870E-6A26FB6B7C53}" sibTransId="{E7D3882A-FC3B-4C03-86F8-F03201A75647}"/>
    <dgm:cxn modelId="{04FEE63A-8D81-4058-B46A-495B90ECF200}" type="presParOf" srcId="{8382E9F3-37F5-407D-B0C3-D14B4EC98414}" destId="{D2F3A96C-BEFD-4B17-8EB3-4974FA21B955}" srcOrd="0" destOrd="0" presId="urn:microsoft.com/office/officeart/2005/8/layout/default#1"/>
    <dgm:cxn modelId="{4ABF81AF-7801-4ED1-A525-5FF5F581313F}" type="presParOf" srcId="{8382E9F3-37F5-407D-B0C3-D14B4EC98414}" destId="{D5966AEC-9E1D-48C8-81EA-EE7EFFA0A8B5}" srcOrd="1" destOrd="0" presId="urn:microsoft.com/office/officeart/2005/8/layout/default#1"/>
    <dgm:cxn modelId="{4BE59E1F-8853-4C64-8BB7-8F46A31E6671}" type="presParOf" srcId="{8382E9F3-37F5-407D-B0C3-D14B4EC98414}" destId="{5134226B-27B6-4451-B9A7-0FA31E96A226}" srcOrd="2" destOrd="0" presId="urn:microsoft.com/office/officeart/2005/8/layout/default#1"/>
    <dgm:cxn modelId="{40DC7EC8-FB3A-4EA1-B854-CFC3AB639DA2}" type="presParOf" srcId="{8382E9F3-37F5-407D-B0C3-D14B4EC98414}" destId="{8C7DABDA-E083-4627-876D-5CDE5B6EBAF7}" srcOrd="3" destOrd="0" presId="urn:microsoft.com/office/officeart/2005/8/layout/default#1"/>
    <dgm:cxn modelId="{096FE615-B8A1-4337-A10C-CC391D379C62}" type="presParOf" srcId="{8382E9F3-37F5-407D-B0C3-D14B4EC98414}" destId="{88536214-8CC7-4062-A6DC-8CFF0EBDF0D3}" srcOrd="4" destOrd="0" presId="urn:microsoft.com/office/officeart/2005/8/layout/default#1"/>
    <dgm:cxn modelId="{9C2790B6-1440-49D0-B228-F1D5DED14BBD}" type="presParOf" srcId="{8382E9F3-37F5-407D-B0C3-D14B4EC98414}" destId="{5E3C7518-AA03-4BD3-B2CB-390C7D310E13}" srcOrd="5" destOrd="0" presId="urn:microsoft.com/office/officeart/2005/8/layout/default#1"/>
    <dgm:cxn modelId="{BCF18FA9-AC4A-4387-8AD0-BBE8F998A342}" type="presParOf" srcId="{8382E9F3-37F5-407D-B0C3-D14B4EC98414}" destId="{77EA21EE-300C-4725-B55D-BE81ED3A5623}" srcOrd="6" destOrd="0" presId="urn:microsoft.com/office/officeart/2005/8/layout/default#1"/>
    <dgm:cxn modelId="{3F22B60D-2436-4E50-9481-9BE96D08666C}" type="presParOf" srcId="{8382E9F3-37F5-407D-B0C3-D14B4EC98414}" destId="{1250E2E0-DA6A-4764-A3D5-F6788C976632}" srcOrd="7" destOrd="0" presId="urn:microsoft.com/office/officeart/2005/8/layout/default#1"/>
    <dgm:cxn modelId="{88B82042-54D9-45EB-80F3-9175A7A4C613}" type="presParOf" srcId="{8382E9F3-37F5-407D-B0C3-D14B4EC98414}" destId="{BDC0EB3B-0033-4557-B67E-65661C2B929B}" srcOrd="8" destOrd="0" presId="urn:microsoft.com/office/officeart/2005/8/layout/default#1"/>
    <dgm:cxn modelId="{235934D5-1792-4CDB-812F-79AF9D9F72BA}" type="presParOf" srcId="{8382E9F3-37F5-407D-B0C3-D14B4EC98414}" destId="{0ADBABC6-7018-40F7-AC2A-9D87C7CE15C0}" srcOrd="9" destOrd="0" presId="urn:microsoft.com/office/officeart/2005/8/layout/default#1"/>
    <dgm:cxn modelId="{A3F35EA1-C72B-4916-8315-D85D1176CD12}" type="presParOf" srcId="{8382E9F3-37F5-407D-B0C3-D14B4EC98414}" destId="{680D88AC-377F-4541-9298-50F38269ABBF}" srcOrd="10" destOrd="0" presId="urn:microsoft.com/office/officeart/2005/8/layout/default#1"/>
    <dgm:cxn modelId="{6022A30F-67E8-4790-9EAE-CD131F378365}" type="presParOf" srcId="{8382E9F3-37F5-407D-B0C3-D14B4EC98414}" destId="{16451191-1015-4E9B-8FC1-E0A65A62757B}" srcOrd="11" destOrd="0" presId="urn:microsoft.com/office/officeart/2005/8/layout/default#1"/>
    <dgm:cxn modelId="{E54A2584-D6B8-4272-B9E0-B5A8AAA8B6BA}" type="presParOf" srcId="{8382E9F3-37F5-407D-B0C3-D14B4EC98414}" destId="{70210A2E-3790-496B-8257-404A225DA929}" srcOrd="12" destOrd="0" presId="urn:microsoft.com/office/officeart/2005/8/layout/default#1"/>
    <dgm:cxn modelId="{85BE741E-C661-47D2-A3E2-271CFF56E124}" type="presParOf" srcId="{8382E9F3-37F5-407D-B0C3-D14B4EC98414}" destId="{013E88FF-3F1D-4BAF-9A8D-AC93702CAC5C}" srcOrd="13" destOrd="0" presId="urn:microsoft.com/office/officeart/2005/8/layout/default#1"/>
    <dgm:cxn modelId="{721CD1A9-7E6B-484D-B97C-5EBC35B4FE72}" type="presParOf" srcId="{8382E9F3-37F5-407D-B0C3-D14B4EC98414}" destId="{EB37FD31-4276-49D3-94ED-10D6C7A90575}" srcOrd="14" destOrd="0" presId="urn:microsoft.com/office/officeart/2005/8/layout/default#1"/>
    <dgm:cxn modelId="{6CD91B4B-3848-4136-84D9-70A232567CD8}" type="presParOf" srcId="{8382E9F3-37F5-407D-B0C3-D14B4EC98414}" destId="{FAFB80B8-DC4A-448B-86FC-6C2A32990662}" srcOrd="15" destOrd="0" presId="urn:microsoft.com/office/officeart/2005/8/layout/default#1"/>
    <dgm:cxn modelId="{211F2B4F-EA1B-4F35-BD29-3420E73F1F85}" type="presParOf" srcId="{8382E9F3-37F5-407D-B0C3-D14B4EC98414}" destId="{E3B66E73-CCB4-4EC4-9E28-0088057C76C8}" srcOrd="16" destOrd="0" presId="urn:microsoft.com/office/officeart/2005/8/layout/default#1"/>
    <dgm:cxn modelId="{7AFA22E9-A134-4422-9C50-3F384A73A0A0}" type="presParOf" srcId="{8382E9F3-37F5-407D-B0C3-D14B4EC98414}" destId="{5FE1DDC5-7C33-4B81-ADE8-7998DAB12B33}" srcOrd="17" destOrd="0" presId="urn:microsoft.com/office/officeart/2005/8/layout/default#1"/>
    <dgm:cxn modelId="{66E3D911-7E93-43A0-9EF2-4939638DF2DC}" type="presParOf" srcId="{8382E9F3-37F5-407D-B0C3-D14B4EC98414}" destId="{768BF60A-B0AC-42F1-8632-E0DD95E09E49}" srcOrd="18" destOrd="0" presId="urn:microsoft.com/office/officeart/2005/8/layout/default#1"/>
    <dgm:cxn modelId="{30B26DE0-596C-49BC-9830-850BFE854A6A}" type="presParOf" srcId="{8382E9F3-37F5-407D-B0C3-D14B4EC98414}" destId="{E824A19D-6C48-4D17-A522-E63350D6C629}" srcOrd="19" destOrd="0" presId="urn:microsoft.com/office/officeart/2005/8/layout/default#1"/>
    <dgm:cxn modelId="{F193887C-F3F3-4E81-AC84-7CB7768527EF}" type="presParOf" srcId="{8382E9F3-37F5-407D-B0C3-D14B4EC98414}" destId="{A140D42C-8EFC-4315-A0FB-4D5B5A8DAAE6}" srcOrd="20" destOrd="0" presId="urn:microsoft.com/office/officeart/2005/8/layout/default#1"/>
    <dgm:cxn modelId="{967FCE94-AD40-4B81-B121-324774481363}" type="presParOf" srcId="{8382E9F3-37F5-407D-B0C3-D14B4EC98414}" destId="{D3996038-FC7F-439D-8603-8AF4EF4450A9}" srcOrd="21" destOrd="0" presId="urn:microsoft.com/office/officeart/2005/8/layout/default#1"/>
    <dgm:cxn modelId="{FF4F402E-5262-448A-AD6C-C6A8494AD308}" type="presParOf" srcId="{8382E9F3-37F5-407D-B0C3-D14B4EC98414}" destId="{8174EB21-8CB5-453B-885B-DFA36E2EEFFF}" srcOrd="2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401C0B-230E-44BD-8797-83770B76EB14}" type="doc">
      <dgm:prSet loTypeId="urn:microsoft.com/office/officeart/2005/8/layout/default#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FB926A5-637C-41C0-8311-98FD2D3FAB3A}">
      <dgm:prSet phldrT="[Text]" custT="1"/>
      <dgm:spPr>
        <a:solidFill>
          <a:srgbClr val="99FFCC"/>
        </a:solidFill>
      </dgm:spPr>
      <dgm:t>
        <a:bodyPr/>
        <a:lstStyle/>
        <a:p>
          <a:pPr algn="ctr"/>
          <a:r>
            <a:rPr lang="lt-LT" sz="2000" dirty="0">
              <a:latin typeface="Consolas" panose="020B0609020204030204" pitchFamily="49" charset="0"/>
            </a:rPr>
            <a:t>Derinti ir jungti būrelius, tam, jog vaikas iškart galėtų užsiimti keliomis veiklomis (pvz.: bėgimas + plaukimas)</a:t>
          </a:r>
          <a:endParaRPr lang="en-US" sz="2000" dirty="0">
            <a:latin typeface="Consolas" panose="020B0609020204030204" pitchFamily="49" charset="0"/>
          </a:endParaRPr>
        </a:p>
      </dgm:t>
    </dgm:pt>
    <dgm:pt modelId="{A74CADC3-B479-4B24-AACB-79768B1E4DFA}" type="parTrans" cxnId="{36A8E88E-4AB7-4973-909F-776FFFE28B34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B1012183-012F-458D-9C28-D8C8EE1287A8}" type="sibTrans" cxnId="{36A8E88E-4AB7-4973-909F-776FFFE28B34}">
      <dgm:prSet/>
      <dgm:spPr/>
      <dgm:t>
        <a:bodyPr/>
        <a:lstStyle/>
        <a:p>
          <a:pPr algn="ctr"/>
          <a:endParaRPr lang="en-US" sz="2400">
            <a:solidFill>
              <a:srgbClr val="000000"/>
            </a:solidFill>
          </a:endParaRPr>
        </a:p>
      </dgm:t>
    </dgm:pt>
    <dgm:pt modelId="{C4C5E330-C9FE-426E-95E8-C5F09809E06C}">
      <dgm:prSet phldrT="[Text]" custT="1"/>
      <dgm:spPr>
        <a:solidFill>
          <a:srgbClr val="00B0F0"/>
        </a:solidFill>
      </dgm:spPr>
      <dgm:t>
        <a:bodyPr/>
        <a:lstStyle/>
        <a:p>
          <a:pPr algn="ctr"/>
          <a:r>
            <a:rPr lang="lt-LT" sz="2000" dirty="0">
              <a:latin typeface="Consolas" panose="020B0609020204030204" pitchFamily="49" charset="0"/>
            </a:rPr>
            <a:t>Mokytojams mokėti darbo krūvį atitinkantį atlygį</a:t>
          </a:r>
          <a:endParaRPr lang="en-US" sz="2000" dirty="0">
            <a:latin typeface="Consolas" panose="020B0609020204030204" pitchFamily="49" charset="0"/>
          </a:endParaRPr>
        </a:p>
      </dgm:t>
    </dgm:pt>
    <dgm:pt modelId="{81D9011F-7DF4-45EA-AA3F-6253DB272234}" type="parTrans" cxnId="{F4ACAFB5-534E-4BCA-B9CB-EE828110EAF9}">
      <dgm:prSet/>
      <dgm:spPr/>
      <dgm:t>
        <a:bodyPr/>
        <a:lstStyle/>
        <a:p>
          <a:endParaRPr lang="lt-LT"/>
        </a:p>
      </dgm:t>
    </dgm:pt>
    <dgm:pt modelId="{97245CB3-8BAC-4573-BEB8-91E3C3936A24}" type="sibTrans" cxnId="{F4ACAFB5-534E-4BCA-B9CB-EE828110EAF9}">
      <dgm:prSet/>
      <dgm:spPr/>
      <dgm:t>
        <a:bodyPr/>
        <a:lstStyle/>
        <a:p>
          <a:endParaRPr lang="lt-LT"/>
        </a:p>
      </dgm:t>
    </dgm:pt>
    <dgm:pt modelId="{B1B64F01-FB75-490A-AE49-B08ADDD3CC48}">
      <dgm:prSet phldrT="[Text]" custT="1"/>
      <dgm:spPr>
        <a:solidFill>
          <a:srgbClr val="FFC000"/>
        </a:solidFill>
      </dgm:spPr>
      <dgm:t>
        <a:bodyPr/>
        <a:lstStyle/>
        <a:p>
          <a:pPr algn="ctr"/>
          <a:r>
            <a:rPr lang="lt-LT" sz="2000" dirty="0">
              <a:latin typeface="Consolas" panose="020B0609020204030204" pitchFamily="49" charset="0"/>
            </a:rPr>
            <a:t>Intensyviau kontroliuoti ir prižiūrėti mokytojų darbą. Apie patikras skelbti viešai, kad galėtų ateiti visi norintys tėvai</a:t>
          </a:r>
          <a:endParaRPr lang="en-US" sz="2000" dirty="0">
            <a:latin typeface="Consolas" panose="020B0609020204030204" pitchFamily="49" charset="0"/>
          </a:endParaRPr>
        </a:p>
      </dgm:t>
    </dgm:pt>
    <dgm:pt modelId="{242DF2A7-1E15-4857-ACC3-042CCD197E88}" type="parTrans" cxnId="{E0E562F3-9E14-48B8-AFA2-2A2D99060734}">
      <dgm:prSet/>
      <dgm:spPr/>
      <dgm:t>
        <a:bodyPr/>
        <a:lstStyle/>
        <a:p>
          <a:endParaRPr lang="lt-LT"/>
        </a:p>
      </dgm:t>
    </dgm:pt>
    <dgm:pt modelId="{FB290995-11DB-4F9B-A014-0750490EF967}" type="sibTrans" cxnId="{E0E562F3-9E14-48B8-AFA2-2A2D99060734}">
      <dgm:prSet/>
      <dgm:spPr/>
      <dgm:t>
        <a:bodyPr/>
        <a:lstStyle/>
        <a:p>
          <a:endParaRPr lang="lt-LT"/>
        </a:p>
      </dgm:t>
    </dgm:pt>
    <dgm:pt modelId="{9FA04656-7516-4866-9ABA-B602A373B7EF}">
      <dgm:prSet phldrT="[Text]" custT="1"/>
      <dgm:spPr>
        <a:solidFill>
          <a:srgbClr val="FFC000"/>
        </a:solidFill>
      </dgm:spPr>
      <dgm:t>
        <a:bodyPr/>
        <a:lstStyle/>
        <a:p>
          <a:pPr algn="ctr"/>
          <a:r>
            <a:rPr lang="lt-LT" sz="2000" dirty="0">
              <a:latin typeface="Consolas" panose="020B0609020204030204" pitchFamily="49" charset="0"/>
            </a:rPr>
            <a:t>Mokytojai ir NVŠ įstaiga turi prisiderinti prie šiuolaikinio jaunimo</a:t>
          </a:r>
          <a:endParaRPr lang="en-US" sz="2000" dirty="0">
            <a:latin typeface="Consolas" panose="020B0609020204030204" pitchFamily="49" charset="0"/>
          </a:endParaRPr>
        </a:p>
      </dgm:t>
    </dgm:pt>
    <dgm:pt modelId="{8A83F64C-491F-4028-B77D-6CEDE565672F}" type="parTrans" cxnId="{F646F761-4E87-4E4D-B973-79D7CDA2A814}">
      <dgm:prSet/>
      <dgm:spPr/>
      <dgm:t>
        <a:bodyPr/>
        <a:lstStyle/>
        <a:p>
          <a:endParaRPr lang="lt-LT"/>
        </a:p>
      </dgm:t>
    </dgm:pt>
    <dgm:pt modelId="{849CECF8-BA62-43F8-A824-531724C3D8AA}" type="sibTrans" cxnId="{F646F761-4E87-4E4D-B973-79D7CDA2A814}">
      <dgm:prSet/>
      <dgm:spPr/>
      <dgm:t>
        <a:bodyPr/>
        <a:lstStyle/>
        <a:p>
          <a:endParaRPr lang="lt-LT"/>
        </a:p>
      </dgm:t>
    </dgm:pt>
    <dgm:pt modelId="{C23D6055-8141-4058-8D58-EAB437D352F1}">
      <dgm:prSet phldrT="[Text]" custT="1"/>
      <dgm:spPr>
        <a:solidFill>
          <a:srgbClr val="99FFCC"/>
        </a:solidFill>
      </dgm:spPr>
      <dgm:t>
        <a:bodyPr/>
        <a:lstStyle/>
        <a:p>
          <a:pPr algn="ctr"/>
          <a:r>
            <a:rPr lang="lt-LT" sz="2000" dirty="0">
              <a:latin typeface="Consolas" panose="020B0609020204030204" pitchFamily="49" charset="0"/>
            </a:rPr>
            <a:t>Ribotas NVŠ mokyklose galinčių lankyti vaikų skaičius. Nepriimami visi norintys.</a:t>
          </a:r>
          <a:endParaRPr lang="en-US" sz="2000" dirty="0">
            <a:latin typeface="Consolas" panose="020B0609020204030204" pitchFamily="49" charset="0"/>
          </a:endParaRPr>
        </a:p>
      </dgm:t>
    </dgm:pt>
    <dgm:pt modelId="{F0300ED1-00BC-4821-AE04-8AF871CB8512}" type="parTrans" cxnId="{F20DB8B4-BDA8-4298-8B76-0AEA1FA1F5F0}">
      <dgm:prSet/>
      <dgm:spPr/>
      <dgm:t>
        <a:bodyPr/>
        <a:lstStyle/>
        <a:p>
          <a:endParaRPr lang="lt-LT"/>
        </a:p>
      </dgm:t>
    </dgm:pt>
    <dgm:pt modelId="{A5D2D4E0-CB02-4196-B49F-7974CE400C93}" type="sibTrans" cxnId="{F20DB8B4-BDA8-4298-8B76-0AEA1FA1F5F0}">
      <dgm:prSet/>
      <dgm:spPr/>
      <dgm:t>
        <a:bodyPr/>
        <a:lstStyle/>
        <a:p>
          <a:endParaRPr lang="lt-LT"/>
        </a:p>
      </dgm:t>
    </dgm:pt>
    <dgm:pt modelId="{E13870F4-A390-4880-ABC4-4055C6939460}">
      <dgm:prSet phldrT="[Text]" custT="1"/>
      <dgm:spPr>
        <a:solidFill>
          <a:srgbClr val="00B0F0"/>
        </a:solidFill>
      </dgm:spPr>
      <dgm:t>
        <a:bodyPr/>
        <a:lstStyle/>
        <a:p>
          <a:pPr algn="ctr"/>
          <a:r>
            <a:rPr lang="lt-LT" sz="2000" dirty="0">
              <a:latin typeface="Consolas" panose="020B0609020204030204" pitchFamily="49" charset="0"/>
            </a:rPr>
            <a:t>Reikia jaunų specialistų</a:t>
          </a:r>
          <a:endParaRPr lang="en-US" sz="2000" dirty="0">
            <a:latin typeface="Consolas" panose="020B0609020204030204" pitchFamily="49" charset="0"/>
          </a:endParaRPr>
        </a:p>
      </dgm:t>
    </dgm:pt>
    <dgm:pt modelId="{6B4BB3E1-892F-4BB9-9DE2-CC94CD7DDD26}" type="parTrans" cxnId="{91158CB6-8B39-442B-94D4-0AB3615E1503}">
      <dgm:prSet/>
      <dgm:spPr/>
      <dgm:t>
        <a:bodyPr/>
        <a:lstStyle/>
        <a:p>
          <a:endParaRPr lang="lt-LT"/>
        </a:p>
      </dgm:t>
    </dgm:pt>
    <dgm:pt modelId="{61D0163E-E204-4160-BECB-889F1A5DF7A7}" type="sibTrans" cxnId="{91158CB6-8B39-442B-94D4-0AB3615E1503}">
      <dgm:prSet/>
      <dgm:spPr/>
      <dgm:t>
        <a:bodyPr/>
        <a:lstStyle/>
        <a:p>
          <a:endParaRPr lang="lt-LT"/>
        </a:p>
      </dgm:t>
    </dgm:pt>
    <dgm:pt modelId="{8382E9F3-37F5-407D-B0C3-D14B4EC98414}" type="pres">
      <dgm:prSet presAssocID="{B0401C0B-230E-44BD-8797-83770B76EB1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F3A96C-BEFD-4B17-8EB3-4974FA21B955}" type="pres">
      <dgm:prSet presAssocID="{EFB926A5-637C-41C0-8311-98FD2D3FAB3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91BB62-9BFA-4F47-B888-C19B845D0476}" type="pres">
      <dgm:prSet presAssocID="{B1012183-012F-458D-9C28-D8C8EE1287A8}" presName="sibTrans" presStyleCnt="0"/>
      <dgm:spPr/>
    </dgm:pt>
    <dgm:pt modelId="{D22DBEE9-BD20-4356-B758-E8B8890B62DC}" type="pres">
      <dgm:prSet presAssocID="{C4C5E330-C9FE-426E-95E8-C5F09809E06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AE3B7-B829-4755-BC96-E21101D90885}" type="pres">
      <dgm:prSet presAssocID="{97245CB3-8BAC-4573-BEB8-91E3C3936A24}" presName="sibTrans" presStyleCnt="0"/>
      <dgm:spPr/>
    </dgm:pt>
    <dgm:pt modelId="{436E22F9-9460-438D-8E98-4F22A43911DC}" type="pres">
      <dgm:prSet presAssocID="{B1B64F01-FB75-490A-AE49-B08ADDD3CC4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6FAB8-CB7A-4D56-A785-A9A58B330816}" type="pres">
      <dgm:prSet presAssocID="{FB290995-11DB-4F9B-A014-0750490EF967}" presName="sibTrans" presStyleCnt="0"/>
      <dgm:spPr/>
    </dgm:pt>
    <dgm:pt modelId="{7D476304-3E8B-433B-9F0B-D65373CB381C}" type="pres">
      <dgm:prSet presAssocID="{9FA04656-7516-4866-9ABA-B602A373B7E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B09DD6-D32D-427D-80E0-1BCD8C6C7C7C}" type="pres">
      <dgm:prSet presAssocID="{849CECF8-BA62-43F8-A824-531724C3D8AA}" presName="sibTrans" presStyleCnt="0"/>
      <dgm:spPr/>
    </dgm:pt>
    <dgm:pt modelId="{81292BEE-6C25-477D-B218-75E20AA95773}" type="pres">
      <dgm:prSet presAssocID="{C23D6055-8141-4058-8D58-EAB437D352F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31FF19-A648-45C0-8726-17E1115E914C}" type="pres">
      <dgm:prSet presAssocID="{A5D2D4E0-CB02-4196-B49F-7974CE400C93}" presName="sibTrans" presStyleCnt="0"/>
      <dgm:spPr/>
    </dgm:pt>
    <dgm:pt modelId="{F2329568-DE06-4935-A97A-A92E13145E8A}" type="pres">
      <dgm:prSet presAssocID="{E13870F4-A390-4880-ABC4-4055C693946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BB7BAF-D57E-42E6-9655-DAB201E3EF6A}" type="presOf" srcId="{E13870F4-A390-4880-ABC4-4055C6939460}" destId="{F2329568-DE06-4935-A97A-A92E13145E8A}" srcOrd="0" destOrd="0" presId="urn:microsoft.com/office/officeart/2005/8/layout/default#1"/>
    <dgm:cxn modelId="{36A8E88E-4AB7-4973-909F-776FFFE28B34}" srcId="{B0401C0B-230E-44BD-8797-83770B76EB14}" destId="{EFB926A5-637C-41C0-8311-98FD2D3FAB3A}" srcOrd="0" destOrd="0" parTransId="{A74CADC3-B479-4B24-AACB-79768B1E4DFA}" sibTransId="{B1012183-012F-458D-9C28-D8C8EE1287A8}"/>
    <dgm:cxn modelId="{E3BB3192-301B-449B-8782-6C85AD2E9562}" type="presOf" srcId="{9FA04656-7516-4866-9ABA-B602A373B7EF}" destId="{7D476304-3E8B-433B-9F0B-D65373CB381C}" srcOrd="0" destOrd="0" presId="urn:microsoft.com/office/officeart/2005/8/layout/default#1"/>
    <dgm:cxn modelId="{B95D29DA-B844-4F03-AF76-32E9E8A15A18}" type="presOf" srcId="{C23D6055-8141-4058-8D58-EAB437D352F1}" destId="{81292BEE-6C25-477D-B218-75E20AA95773}" srcOrd="0" destOrd="0" presId="urn:microsoft.com/office/officeart/2005/8/layout/default#1"/>
    <dgm:cxn modelId="{EE1309BE-310B-4BBE-A85D-E85D0DA67D44}" type="presOf" srcId="{EFB926A5-637C-41C0-8311-98FD2D3FAB3A}" destId="{D2F3A96C-BEFD-4B17-8EB3-4974FA21B955}" srcOrd="0" destOrd="0" presId="urn:microsoft.com/office/officeart/2005/8/layout/default#1"/>
    <dgm:cxn modelId="{F646F761-4E87-4E4D-B973-79D7CDA2A814}" srcId="{B0401C0B-230E-44BD-8797-83770B76EB14}" destId="{9FA04656-7516-4866-9ABA-B602A373B7EF}" srcOrd="3" destOrd="0" parTransId="{8A83F64C-491F-4028-B77D-6CEDE565672F}" sibTransId="{849CECF8-BA62-43F8-A824-531724C3D8AA}"/>
    <dgm:cxn modelId="{DD544EBF-07BE-4026-9523-6A7C5A9507A6}" type="presOf" srcId="{B1B64F01-FB75-490A-AE49-B08ADDD3CC48}" destId="{436E22F9-9460-438D-8E98-4F22A43911DC}" srcOrd="0" destOrd="0" presId="urn:microsoft.com/office/officeart/2005/8/layout/default#1"/>
    <dgm:cxn modelId="{61D2A19C-C965-48DD-AEAF-EEB8E9A126C4}" type="presOf" srcId="{B0401C0B-230E-44BD-8797-83770B76EB14}" destId="{8382E9F3-37F5-407D-B0C3-D14B4EC98414}" srcOrd="0" destOrd="0" presId="urn:microsoft.com/office/officeart/2005/8/layout/default#1"/>
    <dgm:cxn modelId="{F4ACAFB5-534E-4BCA-B9CB-EE828110EAF9}" srcId="{B0401C0B-230E-44BD-8797-83770B76EB14}" destId="{C4C5E330-C9FE-426E-95E8-C5F09809E06C}" srcOrd="1" destOrd="0" parTransId="{81D9011F-7DF4-45EA-AA3F-6253DB272234}" sibTransId="{97245CB3-8BAC-4573-BEB8-91E3C3936A24}"/>
    <dgm:cxn modelId="{91158CB6-8B39-442B-94D4-0AB3615E1503}" srcId="{B0401C0B-230E-44BD-8797-83770B76EB14}" destId="{E13870F4-A390-4880-ABC4-4055C6939460}" srcOrd="5" destOrd="0" parTransId="{6B4BB3E1-892F-4BB9-9DE2-CC94CD7DDD26}" sibTransId="{61D0163E-E204-4160-BECB-889F1A5DF7A7}"/>
    <dgm:cxn modelId="{E0E562F3-9E14-48B8-AFA2-2A2D99060734}" srcId="{B0401C0B-230E-44BD-8797-83770B76EB14}" destId="{B1B64F01-FB75-490A-AE49-B08ADDD3CC48}" srcOrd="2" destOrd="0" parTransId="{242DF2A7-1E15-4857-ACC3-042CCD197E88}" sibTransId="{FB290995-11DB-4F9B-A014-0750490EF967}"/>
    <dgm:cxn modelId="{F20DB8B4-BDA8-4298-8B76-0AEA1FA1F5F0}" srcId="{B0401C0B-230E-44BD-8797-83770B76EB14}" destId="{C23D6055-8141-4058-8D58-EAB437D352F1}" srcOrd="4" destOrd="0" parTransId="{F0300ED1-00BC-4821-AE04-8AF871CB8512}" sibTransId="{A5D2D4E0-CB02-4196-B49F-7974CE400C93}"/>
    <dgm:cxn modelId="{35CB10F1-679A-4957-B51F-F00B41697C2C}" type="presOf" srcId="{C4C5E330-C9FE-426E-95E8-C5F09809E06C}" destId="{D22DBEE9-BD20-4356-B758-E8B8890B62DC}" srcOrd="0" destOrd="0" presId="urn:microsoft.com/office/officeart/2005/8/layout/default#1"/>
    <dgm:cxn modelId="{04FEE63A-8D81-4058-B46A-495B90ECF200}" type="presParOf" srcId="{8382E9F3-37F5-407D-B0C3-D14B4EC98414}" destId="{D2F3A96C-BEFD-4B17-8EB3-4974FA21B955}" srcOrd="0" destOrd="0" presId="urn:microsoft.com/office/officeart/2005/8/layout/default#1"/>
    <dgm:cxn modelId="{954943D1-CFE5-4040-B4F3-7FFDB3F3A9BB}" type="presParOf" srcId="{8382E9F3-37F5-407D-B0C3-D14B4EC98414}" destId="{4891BB62-9BFA-4F47-B888-C19B845D0476}" srcOrd="1" destOrd="0" presId="urn:microsoft.com/office/officeart/2005/8/layout/default#1"/>
    <dgm:cxn modelId="{7631113D-17D9-400A-BD75-59D4ABE4126F}" type="presParOf" srcId="{8382E9F3-37F5-407D-B0C3-D14B4EC98414}" destId="{D22DBEE9-BD20-4356-B758-E8B8890B62DC}" srcOrd="2" destOrd="0" presId="urn:microsoft.com/office/officeart/2005/8/layout/default#1"/>
    <dgm:cxn modelId="{B843F674-99EE-4224-9AA0-33464B4D32A3}" type="presParOf" srcId="{8382E9F3-37F5-407D-B0C3-D14B4EC98414}" destId="{E97AE3B7-B829-4755-BC96-E21101D90885}" srcOrd="3" destOrd="0" presId="urn:microsoft.com/office/officeart/2005/8/layout/default#1"/>
    <dgm:cxn modelId="{9903F6AA-422A-4E63-B3DF-AA1223D424FD}" type="presParOf" srcId="{8382E9F3-37F5-407D-B0C3-D14B4EC98414}" destId="{436E22F9-9460-438D-8E98-4F22A43911DC}" srcOrd="4" destOrd="0" presId="urn:microsoft.com/office/officeart/2005/8/layout/default#1"/>
    <dgm:cxn modelId="{8A1030DF-6EAC-44E0-8D9B-F37E288E2A6F}" type="presParOf" srcId="{8382E9F3-37F5-407D-B0C3-D14B4EC98414}" destId="{2C96FAB8-CB7A-4D56-A785-A9A58B330816}" srcOrd="5" destOrd="0" presId="urn:microsoft.com/office/officeart/2005/8/layout/default#1"/>
    <dgm:cxn modelId="{1485ABD5-F17C-4464-86A8-4C91B2BB005E}" type="presParOf" srcId="{8382E9F3-37F5-407D-B0C3-D14B4EC98414}" destId="{7D476304-3E8B-433B-9F0B-D65373CB381C}" srcOrd="6" destOrd="0" presId="urn:microsoft.com/office/officeart/2005/8/layout/default#1"/>
    <dgm:cxn modelId="{26F1B882-1D74-44FB-A8DA-7A5CC68A36BB}" type="presParOf" srcId="{8382E9F3-37F5-407D-B0C3-D14B4EC98414}" destId="{5EB09DD6-D32D-427D-80E0-1BCD8C6C7C7C}" srcOrd="7" destOrd="0" presId="urn:microsoft.com/office/officeart/2005/8/layout/default#1"/>
    <dgm:cxn modelId="{EA464964-37CC-4787-8E7B-E7C3AB45F50A}" type="presParOf" srcId="{8382E9F3-37F5-407D-B0C3-D14B4EC98414}" destId="{81292BEE-6C25-477D-B218-75E20AA95773}" srcOrd="8" destOrd="0" presId="urn:microsoft.com/office/officeart/2005/8/layout/default#1"/>
    <dgm:cxn modelId="{675D7449-69CA-4B5E-9D9E-ED3844F3F1BB}" type="presParOf" srcId="{8382E9F3-37F5-407D-B0C3-D14B4EC98414}" destId="{6A31FF19-A648-45C0-8726-17E1115E914C}" srcOrd="9" destOrd="0" presId="urn:microsoft.com/office/officeart/2005/8/layout/default#1"/>
    <dgm:cxn modelId="{19129B9A-59C6-4E47-9462-A19AE4AFBCFE}" type="presParOf" srcId="{8382E9F3-37F5-407D-B0C3-D14B4EC98414}" destId="{F2329568-DE06-4935-A97A-A92E13145E8A}" srcOrd="10" destOrd="0" presId="urn:microsoft.com/office/officeart/2005/8/layout/default#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2CA2C8-7825-4082-9488-883E5F23B8D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B5435453-3445-46AA-8954-14AB16414995}">
      <dgm:prSet phldrT="[Tekstas]" custT="1"/>
      <dgm:spPr>
        <a:solidFill>
          <a:srgbClr val="FFC000"/>
        </a:solidFill>
      </dgm:spPr>
      <dgm:t>
        <a:bodyPr/>
        <a:lstStyle/>
        <a:p>
          <a:r>
            <a:rPr lang="lt-LT" sz="1800" dirty="0">
              <a:solidFill>
                <a:srgbClr val="000000"/>
              </a:solidFill>
              <a:latin typeface="Consolas" panose="020B0609020204030204" pitchFamily="49" charset="0"/>
              <a:cs typeface="Calibri Light"/>
            </a:rPr>
            <a:t>Reikėtų pasirūpinti gabių vaikų finansavimu dalyvaujant konkursuose</a:t>
          </a:r>
        </a:p>
      </dgm:t>
    </dgm:pt>
    <dgm:pt modelId="{CEA77A26-D8CC-4111-9EAC-E4D0C5DC7E03}" type="parTrans" cxnId="{8CCA9547-8FE3-4D69-9018-CE19B1E81BEC}">
      <dgm:prSet/>
      <dgm:spPr/>
      <dgm:t>
        <a:bodyPr/>
        <a:lstStyle/>
        <a:p>
          <a:endParaRPr lang="lt-LT" sz="2400">
            <a:latin typeface="Consolas" panose="020B0609020204030204" pitchFamily="49" charset="0"/>
          </a:endParaRPr>
        </a:p>
      </dgm:t>
    </dgm:pt>
    <dgm:pt modelId="{297ACF14-AAFE-4A6B-9550-F111E41C3122}" type="sibTrans" cxnId="{8CCA9547-8FE3-4D69-9018-CE19B1E81BEC}">
      <dgm:prSet/>
      <dgm:spPr/>
      <dgm:t>
        <a:bodyPr/>
        <a:lstStyle/>
        <a:p>
          <a:endParaRPr lang="lt-LT" sz="2400">
            <a:latin typeface="Consolas" panose="020B0609020204030204" pitchFamily="49" charset="0"/>
          </a:endParaRPr>
        </a:p>
      </dgm:t>
    </dgm:pt>
    <dgm:pt modelId="{D2245D37-1D40-4A59-AB02-C63512FB0BF1}">
      <dgm:prSet phldrT="[Tekstas]" custT="1"/>
      <dgm:spPr>
        <a:solidFill>
          <a:srgbClr val="33CCCC"/>
        </a:solidFill>
      </dgm:spPr>
      <dgm:t>
        <a:bodyPr/>
        <a:lstStyle/>
        <a:p>
          <a:r>
            <a:rPr lang="lt-LT" sz="1800">
              <a:solidFill>
                <a:srgbClr val="000000"/>
              </a:solidFill>
              <a:latin typeface="Consolas" panose="020B0609020204030204" pitchFamily="49" charset="0"/>
              <a:cs typeface="Calibri Light"/>
            </a:rPr>
            <a:t>Didinti NVŠ (sporto mokyklų, meno mokyklų) baigimo diplomo vertę (gauti papildomą lengvatą stojant į aukštąsias mokyklas, kolegijas) </a:t>
          </a:r>
        </a:p>
      </dgm:t>
    </dgm:pt>
    <dgm:pt modelId="{8086E076-76E1-4005-8547-5C11B51710BE}" type="parTrans" cxnId="{8A5B51AB-8070-444B-9F1A-B0B71DFA3F06}">
      <dgm:prSet/>
      <dgm:spPr/>
      <dgm:t>
        <a:bodyPr/>
        <a:lstStyle/>
        <a:p>
          <a:endParaRPr lang="lt-LT" sz="2400">
            <a:latin typeface="Consolas" panose="020B0609020204030204" pitchFamily="49" charset="0"/>
          </a:endParaRPr>
        </a:p>
      </dgm:t>
    </dgm:pt>
    <dgm:pt modelId="{881B7898-2A86-44B2-A922-FCFF98E6C7BD}" type="sibTrans" cxnId="{8A5B51AB-8070-444B-9F1A-B0B71DFA3F06}">
      <dgm:prSet/>
      <dgm:spPr/>
      <dgm:t>
        <a:bodyPr/>
        <a:lstStyle/>
        <a:p>
          <a:endParaRPr lang="lt-LT" sz="2400">
            <a:latin typeface="Consolas" panose="020B0609020204030204" pitchFamily="49" charset="0"/>
          </a:endParaRPr>
        </a:p>
      </dgm:t>
    </dgm:pt>
    <dgm:pt modelId="{477ABF1C-B109-4404-A4F3-C58B72739B04}">
      <dgm:prSet phldrT="[Tekstas]" custT="1"/>
      <dgm:spPr>
        <a:solidFill>
          <a:srgbClr val="FFC000"/>
        </a:solidFill>
      </dgm:spPr>
      <dgm:t>
        <a:bodyPr/>
        <a:lstStyle/>
        <a:p>
          <a:r>
            <a:rPr lang="lt-LT" sz="1800" dirty="0">
              <a:solidFill>
                <a:srgbClr val="000000"/>
              </a:solidFill>
              <a:latin typeface="Consolas" panose="020B0609020204030204" pitchFamily="49" charset="0"/>
              <a:cs typeface="Calibri Light"/>
            </a:rPr>
            <a:t>Mokytojams „privaloma” veikla nėra apmokama: bendravimas su tėvais, skambinimas, registrų tikrinimas, dalyvavimas įstaigos posėdžiuose (2-3 val.)</a:t>
          </a:r>
        </a:p>
      </dgm:t>
    </dgm:pt>
    <dgm:pt modelId="{9F56FAAF-6BC7-4F0B-813A-36ACEE570256}" type="parTrans" cxnId="{45CC81A7-52F4-451A-8E8D-49593FDD5D20}">
      <dgm:prSet/>
      <dgm:spPr/>
      <dgm:t>
        <a:bodyPr/>
        <a:lstStyle/>
        <a:p>
          <a:endParaRPr lang="lt-LT" sz="2400">
            <a:latin typeface="Consolas" panose="020B0609020204030204" pitchFamily="49" charset="0"/>
          </a:endParaRPr>
        </a:p>
      </dgm:t>
    </dgm:pt>
    <dgm:pt modelId="{0CFF0B24-86DA-4BAD-815E-979EA8E69E34}" type="sibTrans" cxnId="{45CC81A7-52F4-451A-8E8D-49593FDD5D20}">
      <dgm:prSet/>
      <dgm:spPr/>
      <dgm:t>
        <a:bodyPr/>
        <a:lstStyle/>
        <a:p>
          <a:endParaRPr lang="lt-LT" sz="2400">
            <a:latin typeface="Consolas" panose="020B0609020204030204" pitchFamily="49" charset="0"/>
          </a:endParaRPr>
        </a:p>
      </dgm:t>
    </dgm:pt>
    <dgm:pt modelId="{C1B2D86D-922A-4D13-8730-AB22993621BD}">
      <dgm:prSet phldrT="[Tekstas]" custT="1"/>
      <dgm:spPr>
        <a:solidFill>
          <a:srgbClr val="00B0F0"/>
        </a:solidFill>
      </dgm:spPr>
      <dgm:t>
        <a:bodyPr/>
        <a:lstStyle/>
        <a:p>
          <a:r>
            <a:rPr lang="lt-LT" sz="1800" dirty="0">
              <a:solidFill>
                <a:srgbClr val="000000"/>
              </a:solidFill>
              <a:latin typeface="Consolas" panose="020B0609020204030204" pitchFamily="49" charset="0"/>
              <a:cs typeface="Calibri Light"/>
            </a:rPr>
            <a:t>Norėtųsi gauti daugiau aiškios informacijos apie respublikos mastu rengiamus pokyčius numatomoje mokytojų rengimo tvarkoje bei etatinio apmokėjimo sistemoje</a:t>
          </a:r>
        </a:p>
      </dgm:t>
    </dgm:pt>
    <dgm:pt modelId="{238AF5BA-A65E-44FC-8545-B0BE8B9A4B0E}" type="parTrans" cxnId="{911CEC58-16AE-4EF7-A590-8020722D0DCC}">
      <dgm:prSet/>
      <dgm:spPr/>
      <dgm:t>
        <a:bodyPr/>
        <a:lstStyle/>
        <a:p>
          <a:endParaRPr lang="lt-LT" sz="2400">
            <a:latin typeface="Consolas" panose="020B0609020204030204" pitchFamily="49" charset="0"/>
          </a:endParaRPr>
        </a:p>
      </dgm:t>
    </dgm:pt>
    <dgm:pt modelId="{DD4050DC-45D9-4CC3-8A59-6AAEAB0A6FAD}" type="sibTrans" cxnId="{911CEC58-16AE-4EF7-A590-8020722D0DCC}">
      <dgm:prSet/>
      <dgm:spPr/>
      <dgm:t>
        <a:bodyPr/>
        <a:lstStyle/>
        <a:p>
          <a:endParaRPr lang="lt-LT" sz="2400">
            <a:latin typeface="Consolas" panose="020B0609020204030204" pitchFamily="49" charset="0"/>
          </a:endParaRPr>
        </a:p>
      </dgm:t>
    </dgm:pt>
    <dgm:pt modelId="{ACEC0EAB-6032-40A4-9A6C-58F17519EDAF}">
      <dgm:prSet phldrT="[Tekstas]" custT="1"/>
      <dgm:spPr>
        <a:solidFill>
          <a:srgbClr val="33CCCC"/>
        </a:solidFill>
      </dgm:spPr>
      <dgm:t>
        <a:bodyPr/>
        <a:lstStyle/>
        <a:p>
          <a:r>
            <a:rPr lang="lt-LT" sz="1800">
              <a:solidFill>
                <a:srgbClr val="000000"/>
              </a:solidFill>
              <a:latin typeface="Consolas" panose="020B0609020204030204" pitchFamily="49" charset="0"/>
              <a:cs typeface="Calibri Light"/>
            </a:rPr>
            <a:t> Turėtų būti rengiami pedagogams bendravimo psichologiniai kursai</a:t>
          </a:r>
        </a:p>
      </dgm:t>
    </dgm:pt>
    <dgm:pt modelId="{8A71C54D-5F5A-4947-B7CE-25607CE104F6}" type="parTrans" cxnId="{80D96AC1-5BC1-46CE-955B-B58C91526A78}">
      <dgm:prSet/>
      <dgm:spPr/>
      <dgm:t>
        <a:bodyPr/>
        <a:lstStyle/>
        <a:p>
          <a:endParaRPr lang="lt-LT" sz="2400">
            <a:latin typeface="Consolas" panose="020B0609020204030204" pitchFamily="49" charset="0"/>
          </a:endParaRPr>
        </a:p>
      </dgm:t>
    </dgm:pt>
    <dgm:pt modelId="{74FF5071-FA79-42E0-A82E-818E89CB9FA4}" type="sibTrans" cxnId="{80D96AC1-5BC1-46CE-955B-B58C91526A78}">
      <dgm:prSet/>
      <dgm:spPr/>
      <dgm:t>
        <a:bodyPr/>
        <a:lstStyle/>
        <a:p>
          <a:endParaRPr lang="lt-LT" sz="2400">
            <a:latin typeface="Consolas" panose="020B0609020204030204" pitchFamily="49" charset="0"/>
          </a:endParaRPr>
        </a:p>
      </dgm:t>
    </dgm:pt>
    <dgm:pt modelId="{0457E1A3-9BC1-4028-8260-41ABB5FC9383}">
      <dgm:prSet phldrT="[Tekstas]" custT="1"/>
      <dgm:spPr>
        <a:solidFill>
          <a:srgbClr val="CCFF66"/>
        </a:solidFill>
      </dgm:spPr>
      <dgm:t>
        <a:bodyPr/>
        <a:lstStyle/>
        <a:p>
          <a:r>
            <a:rPr lang="lt-LT" sz="1800" dirty="0">
              <a:solidFill>
                <a:srgbClr val="000000"/>
              </a:solidFill>
              <a:latin typeface="Consolas" panose="020B0609020204030204" pitchFamily="49" charset="0"/>
              <a:cs typeface="Calibri Light"/>
            </a:rPr>
            <a:t>Skatinti mokytojų ir mokinių pozityvumą, bendradarbiavimą, savivertę ir norą į savo veiklą žiūrėti kūrybiškai</a:t>
          </a:r>
        </a:p>
      </dgm:t>
    </dgm:pt>
    <dgm:pt modelId="{0BCA7956-E8EA-49E6-B0D8-04FE458F4970}" type="parTrans" cxnId="{08AA8781-BB56-4096-A9BF-6A8F21422CA3}">
      <dgm:prSet/>
      <dgm:spPr/>
      <dgm:t>
        <a:bodyPr/>
        <a:lstStyle/>
        <a:p>
          <a:endParaRPr lang="lt-LT" sz="2400">
            <a:latin typeface="Consolas" panose="020B0609020204030204" pitchFamily="49" charset="0"/>
          </a:endParaRPr>
        </a:p>
      </dgm:t>
    </dgm:pt>
    <dgm:pt modelId="{25B5DB33-DAEB-43F7-BBC4-47A2D3D0F60A}" type="sibTrans" cxnId="{08AA8781-BB56-4096-A9BF-6A8F21422CA3}">
      <dgm:prSet/>
      <dgm:spPr/>
      <dgm:t>
        <a:bodyPr/>
        <a:lstStyle/>
        <a:p>
          <a:endParaRPr lang="lt-LT" sz="2400">
            <a:latin typeface="Consolas" panose="020B0609020204030204" pitchFamily="49" charset="0"/>
          </a:endParaRPr>
        </a:p>
      </dgm:t>
    </dgm:pt>
    <dgm:pt modelId="{A5F3F685-5A41-4692-BF48-DB963BFCD8AB}" type="pres">
      <dgm:prSet presAssocID="{CC2CA2C8-7825-4082-9488-883E5F23B8D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A201A1-96BF-4550-B264-56642BFAD8CB}" type="pres">
      <dgm:prSet presAssocID="{B5435453-3445-46AA-8954-14AB1641499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DB440-24E8-4F49-B758-247E70D236A6}" type="pres">
      <dgm:prSet presAssocID="{297ACF14-AAFE-4A6B-9550-F111E41C3122}" presName="sibTrans" presStyleCnt="0"/>
      <dgm:spPr/>
    </dgm:pt>
    <dgm:pt modelId="{BBAFAC92-8731-4FCF-9D1F-FA3D5C62BAC8}" type="pres">
      <dgm:prSet presAssocID="{0457E1A3-9BC1-4028-8260-41ABB5FC938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96E3FB-B196-4B4C-8413-7A5014E28C1D}" type="pres">
      <dgm:prSet presAssocID="{25B5DB33-DAEB-43F7-BBC4-47A2D3D0F60A}" presName="sibTrans" presStyleCnt="0"/>
      <dgm:spPr/>
    </dgm:pt>
    <dgm:pt modelId="{2E63C5B8-9CF2-4D4E-8FCF-CAAF1D3CDFB2}" type="pres">
      <dgm:prSet presAssocID="{ACEC0EAB-6032-40A4-9A6C-58F17519EDA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1A089-8FE3-44AB-9F8C-1A95AE60525D}" type="pres">
      <dgm:prSet presAssocID="{74FF5071-FA79-42E0-A82E-818E89CB9FA4}" presName="sibTrans" presStyleCnt="0"/>
      <dgm:spPr/>
    </dgm:pt>
    <dgm:pt modelId="{37227268-5C0C-4923-AF3F-871E63DE1634}" type="pres">
      <dgm:prSet presAssocID="{D2245D37-1D40-4A59-AB02-C63512FB0BF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A72F2-7FFD-4988-A17B-60664BC060D6}" type="pres">
      <dgm:prSet presAssocID="{881B7898-2A86-44B2-A922-FCFF98E6C7BD}" presName="sibTrans" presStyleCnt="0"/>
      <dgm:spPr/>
    </dgm:pt>
    <dgm:pt modelId="{EB9AD3BB-C9A6-414C-89F2-86EA7C516365}" type="pres">
      <dgm:prSet presAssocID="{477ABF1C-B109-4404-A4F3-C58B72739B0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196BF7-62F6-446B-B867-FEB16BD0B2EA}" type="pres">
      <dgm:prSet presAssocID="{0CFF0B24-86DA-4BAD-815E-979EA8E69E34}" presName="sibTrans" presStyleCnt="0"/>
      <dgm:spPr/>
    </dgm:pt>
    <dgm:pt modelId="{7383CBBB-ECB9-4CCD-81D4-860E8D32F58A}" type="pres">
      <dgm:prSet presAssocID="{C1B2D86D-922A-4D13-8730-AB22993621B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5B51AB-8070-444B-9F1A-B0B71DFA3F06}" srcId="{CC2CA2C8-7825-4082-9488-883E5F23B8D6}" destId="{D2245D37-1D40-4A59-AB02-C63512FB0BF1}" srcOrd="3" destOrd="0" parTransId="{8086E076-76E1-4005-8547-5C11B51710BE}" sibTransId="{881B7898-2A86-44B2-A922-FCFF98E6C7BD}"/>
    <dgm:cxn modelId="{4956C06D-4EBE-4AB3-A431-4B5ABF368703}" type="presOf" srcId="{ACEC0EAB-6032-40A4-9A6C-58F17519EDAF}" destId="{2E63C5B8-9CF2-4D4E-8FCF-CAAF1D3CDFB2}" srcOrd="0" destOrd="0" presId="urn:microsoft.com/office/officeart/2005/8/layout/default"/>
    <dgm:cxn modelId="{45CC81A7-52F4-451A-8E8D-49593FDD5D20}" srcId="{CC2CA2C8-7825-4082-9488-883E5F23B8D6}" destId="{477ABF1C-B109-4404-A4F3-C58B72739B04}" srcOrd="4" destOrd="0" parTransId="{9F56FAAF-6BC7-4F0B-813A-36ACEE570256}" sibTransId="{0CFF0B24-86DA-4BAD-815E-979EA8E69E34}"/>
    <dgm:cxn modelId="{08AA8781-BB56-4096-A9BF-6A8F21422CA3}" srcId="{CC2CA2C8-7825-4082-9488-883E5F23B8D6}" destId="{0457E1A3-9BC1-4028-8260-41ABB5FC9383}" srcOrd="1" destOrd="0" parTransId="{0BCA7956-E8EA-49E6-B0D8-04FE458F4970}" sibTransId="{25B5DB33-DAEB-43F7-BBC4-47A2D3D0F60A}"/>
    <dgm:cxn modelId="{993A07EA-D7D0-480A-8F34-826506D2F87A}" type="presOf" srcId="{B5435453-3445-46AA-8954-14AB16414995}" destId="{0CA201A1-96BF-4550-B264-56642BFAD8CB}" srcOrd="0" destOrd="0" presId="urn:microsoft.com/office/officeart/2005/8/layout/default"/>
    <dgm:cxn modelId="{5F64F62C-427B-4132-92DC-967BDCE8047D}" type="presOf" srcId="{CC2CA2C8-7825-4082-9488-883E5F23B8D6}" destId="{A5F3F685-5A41-4692-BF48-DB963BFCD8AB}" srcOrd="0" destOrd="0" presId="urn:microsoft.com/office/officeart/2005/8/layout/default"/>
    <dgm:cxn modelId="{DC1E6504-4ECE-4ACD-9546-9EA4B754AC39}" type="presOf" srcId="{D2245D37-1D40-4A59-AB02-C63512FB0BF1}" destId="{37227268-5C0C-4923-AF3F-871E63DE1634}" srcOrd="0" destOrd="0" presId="urn:microsoft.com/office/officeart/2005/8/layout/default"/>
    <dgm:cxn modelId="{F2FCABFC-3C67-4B24-A7F2-A893EED96208}" type="presOf" srcId="{C1B2D86D-922A-4D13-8730-AB22993621BD}" destId="{7383CBBB-ECB9-4CCD-81D4-860E8D32F58A}" srcOrd="0" destOrd="0" presId="urn:microsoft.com/office/officeart/2005/8/layout/default"/>
    <dgm:cxn modelId="{8CCA9547-8FE3-4D69-9018-CE19B1E81BEC}" srcId="{CC2CA2C8-7825-4082-9488-883E5F23B8D6}" destId="{B5435453-3445-46AA-8954-14AB16414995}" srcOrd="0" destOrd="0" parTransId="{CEA77A26-D8CC-4111-9EAC-E4D0C5DC7E03}" sibTransId="{297ACF14-AAFE-4A6B-9550-F111E41C3122}"/>
    <dgm:cxn modelId="{CAE6E10C-1E8A-441D-9D8E-C377543785CE}" type="presOf" srcId="{0457E1A3-9BC1-4028-8260-41ABB5FC9383}" destId="{BBAFAC92-8731-4FCF-9D1F-FA3D5C62BAC8}" srcOrd="0" destOrd="0" presId="urn:microsoft.com/office/officeart/2005/8/layout/default"/>
    <dgm:cxn modelId="{911CEC58-16AE-4EF7-A590-8020722D0DCC}" srcId="{CC2CA2C8-7825-4082-9488-883E5F23B8D6}" destId="{C1B2D86D-922A-4D13-8730-AB22993621BD}" srcOrd="5" destOrd="0" parTransId="{238AF5BA-A65E-44FC-8545-B0BE8B9A4B0E}" sibTransId="{DD4050DC-45D9-4CC3-8A59-6AAEAB0A6FAD}"/>
    <dgm:cxn modelId="{FEF8012E-BF82-43D3-AB73-C661BEA36830}" type="presOf" srcId="{477ABF1C-B109-4404-A4F3-C58B72739B04}" destId="{EB9AD3BB-C9A6-414C-89F2-86EA7C516365}" srcOrd="0" destOrd="0" presId="urn:microsoft.com/office/officeart/2005/8/layout/default"/>
    <dgm:cxn modelId="{80D96AC1-5BC1-46CE-955B-B58C91526A78}" srcId="{CC2CA2C8-7825-4082-9488-883E5F23B8D6}" destId="{ACEC0EAB-6032-40A4-9A6C-58F17519EDAF}" srcOrd="2" destOrd="0" parTransId="{8A71C54D-5F5A-4947-B7CE-25607CE104F6}" sibTransId="{74FF5071-FA79-42E0-A82E-818E89CB9FA4}"/>
    <dgm:cxn modelId="{E98E2B9C-8FB3-488A-B152-A1F379698F3A}" type="presParOf" srcId="{A5F3F685-5A41-4692-BF48-DB963BFCD8AB}" destId="{0CA201A1-96BF-4550-B264-56642BFAD8CB}" srcOrd="0" destOrd="0" presId="urn:microsoft.com/office/officeart/2005/8/layout/default"/>
    <dgm:cxn modelId="{C6116153-7876-4A62-B90D-E6080795CEC3}" type="presParOf" srcId="{A5F3F685-5A41-4692-BF48-DB963BFCD8AB}" destId="{3CADB440-24E8-4F49-B758-247E70D236A6}" srcOrd="1" destOrd="0" presId="urn:microsoft.com/office/officeart/2005/8/layout/default"/>
    <dgm:cxn modelId="{308ED5BA-712E-413C-9C4E-408C0FCDC8A2}" type="presParOf" srcId="{A5F3F685-5A41-4692-BF48-DB963BFCD8AB}" destId="{BBAFAC92-8731-4FCF-9D1F-FA3D5C62BAC8}" srcOrd="2" destOrd="0" presId="urn:microsoft.com/office/officeart/2005/8/layout/default"/>
    <dgm:cxn modelId="{AB26FE1E-E867-4A1D-88C5-FB15C97A3830}" type="presParOf" srcId="{A5F3F685-5A41-4692-BF48-DB963BFCD8AB}" destId="{B896E3FB-B196-4B4C-8413-7A5014E28C1D}" srcOrd="3" destOrd="0" presId="urn:microsoft.com/office/officeart/2005/8/layout/default"/>
    <dgm:cxn modelId="{4426CADA-27EC-4A45-B25E-74772EE5BE59}" type="presParOf" srcId="{A5F3F685-5A41-4692-BF48-DB963BFCD8AB}" destId="{2E63C5B8-9CF2-4D4E-8FCF-CAAF1D3CDFB2}" srcOrd="4" destOrd="0" presId="urn:microsoft.com/office/officeart/2005/8/layout/default"/>
    <dgm:cxn modelId="{6511C666-E327-4CFB-B852-A11A9E233131}" type="presParOf" srcId="{A5F3F685-5A41-4692-BF48-DB963BFCD8AB}" destId="{5EF1A089-8FE3-44AB-9F8C-1A95AE60525D}" srcOrd="5" destOrd="0" presId="urn:microsoft.com/office/officeart/2005/8/layout/default"/>
    <dgm:cxn modelId="{7521AAAF-E11F-47F2-919B-1D048DB6F7AD}" type="presParOf" srcId="{A5F3F685-5A41-4692-BF48-DB963BFCD8AB}" destId="{37227268-5C0C-4923-AF3F-871E63DE1634}" srcOrd="6" destOrd="0" presId="urn:microsoft.com/office/officeart/2005/8/layout/default"/>
    <dgm:cxn modelId="{7489E215-15B1-4764-B6CC-08191113300F}" type="presParOf" srcId="{A5F3F685-5A41-4692-BF48-DB963BFCD8AB}" destId="{4F1A72F2-7FFD-4988-A17B-60664BC060D6}" srcOrd="7" destOrd="0" presId="urn:microsoft.com/office/officeart/2005/8/layout/default"/>
    <dgm:cxn modelId="{EB39F363-CB47-496F-95BA-18763CA803A4}" type="presParOf" srcId="{A5F3F685-5A41-4692-BF48-DB963BFCD8AB}" destId="{EB9AD3BB-C9A6-414C-89F2-86EA7C516365}" srcOrd="8" destOrd="0" presId="urn:microsoft.com/office/officeart/2005/8/layout/default"/>
    <dgm:cxn modelId="{5B17BE82-2939-46EC-A4F4-CD5106F827A9}" type="presParOf" srcId="{A5F3F685-5A41-4692-BF48-DB963BFCD8AB}" destId="{0D196BF7-62F6-446B-B867-FEB16BD0B2EA}" srcOrd="9" destOrd="0" presId="urn:microsoft.com/office/officeart/2005/8/layout/default"/>
    <dgm:cxn modelId="{35137C82-F099-4FE6-8D42-5629315F9B31}" type="presParOf" srcId="{A5F3F685-5A41-4692-BF48-DB963BFCD8AB}" destId="{7383CBBB-ECB9-4CCD-81D4-860E8D32F58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3A96C-BEFD-4B17-8EB3-4974FA21B955}">
      <dsp:nvSpPr>
        <dsp:cNvPr id="0" name=""/>
        <dsp:cNvSpPr/>
      </dsp:nvSpPr>
      <dsp:spPr>
        <a:xfrm>
          <a:off x="389478" y="2644"/>
          <a:ext cx="2450995" cy="1470597"/>
        </a:xfrm>
        <a:prstGeom prst="rect">
          <a:avLst/>
        </a:prstGeom>
        <a:solidFill>
          <a:srgbClr val="99FFCC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kern="1200" dirty="0">
              <a:latin typeface="Consolas" panose="020B0609020204030204" pitchFamily="49" charset="0"/>
            </a:rPr>
            <a:t>Dažnesni užsiėmimai</a:t>
          </a:r>
          <a:endParaRPr lang="en-US" sz="2000" kern="1200" dirty="0">
            <a:latin typeface="Consolas" panose="020B0609020204030204" pitchFamily="49" charset="0"/>
          </a:endParaRPr>
        </a:p>
      </dsp:txBody>
      <dsp:txXfrm>
        <a:off x="389478" y="2644"/>
        <a:ext cx="2450995" cy="1470597"/>
      </dsp:txXfrm>
    </dsp:sp>
    <dsp:sp modelId="{5134226B-27B6-4451-B9A7-0FA31E96A226}">
      <dsp:nvSpPr>
        <dsp:cNvPr id="0" name=""/>
        <dsp:cNvSpPr/>
      </dsp:nvSpPr>
      <dsp:spPr>
        <a:xfrm>
          <a:off x="3085574" y="2644"/>
          <a:ext cx="2450995" cy="1470597"/>
        </a:xfrm>
        <a:prstGeom prst="rect">
          <a:avLst/>
        </a:prstGeom>
        <a:solidFill>
          <a:schemeClr val="bg1">
            <a:lumMod val="6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kern="1200">
              <a:latin typeface="Consolas" panose="020B0609020204030204" pitchFamily="49" charset="0"/>
            </a:rPr>
            <a:t>Administracijos darbo gerinimas</a:t>
          </a:r>
          <a:endParaRPr lang="en-US" sz="2000" kern="1200" dirty="0">
            <a:latin typeface="Consolas" panose="020B0609020204030204" pitchFamily="49" charset="0"/>
          </a:endParaRPr>
        </a:p>
      </dsp:txBody>
      <dsp:txXfrm>
        <a:off x="3085574" y="2644"/>
        <a:ext cx="2450995" cy="1470597"/>
      </dsp:txXfrm>
    </dsp:sp>
    <dsp:sp modelId="{88536214-8CC7-4062-A6DC-8CFF0EBDF0D3}">
      <dsp:nvSpPr>
        <dsp:cNvPr id="0" name=""/>
        <dsp:cNvSpPr/>
      </dsp:nvSpPr>
      <dsp:spPr>
        <a:xfrm>
          <a:off x="5781669" y="2644"/>
          <a:ext cx="2450995" cy="1470597"/>
        </a:xfrm>
        <a:prstGeom prst="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kern="1200">
              <a:latin typeface="Consolas" panose="020B0609020204030204" pitchFamily="49" charset="0"/>
            </a:rPr>
            <a:t>Daugiau nemokamų užsiėmimų</a:t>
          </a:r>
          <a:endParaRPr lang="en-US" sz="2000" kern="1200" dirty="0">
            <a:latin typeface="Consolas" panose="020B0609020204030204" pitchFamily="49" charset="0"/>
          </a:endParaRPr>
        </a:p>
      </dsp:txBody>
      <dsp:txXfrm>
        <a:off x="5781669" y="2644"/>
        <a:ext cx="2450995" cy="1470597"/>
      </dsp:txXfrm>
    </dsp:sp>
    <dsp:sp modelId="{77EA21EE-300C-4725-B55D-BE81ED3A5623}">
      <dsp:nvSpPr>
        <dsp:cNvPr id="0" name=""/>
        <dsp:cNvSpPr/>
      </dsp:nvSpPr>
      <dsp:spPr>
        <a:xfrm>
          <a:off x="8477764" y="2644"/>
          <a:ext cx="2450995" cy="1470597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kern="1200" dirty="0">
              <a:latin typeface="Consolas" panose="020B0609020204030204" pitchFamily="49" charset="0"/>
            </a:rPr>
            <a:t>Organizuoti būrelius visoms amžiaus grupėms</a:t>
          </a:r>
          <a:endParaRPr lang="en-US" sz="2000" kern="1200" dirty="0">
            <a:latin typeface="Consolas" panose="020B0609020204030204" pitchFamily="49" charset="0"/>
          </a:endParaRPr>
        </a:p>
      </dsp:txBody>
      <dsp:txXfrm>
        <a:off x="8477764" y="2644"/>
        <a:ext cx="2450995" cy="1470597"/>
      </dsp:txXfrm>
    </dsp:sp>
    <dsp:sp modelId="{BDC0EB3B-0033-4557-B67E-65661C2B929B}">
      <dsp:nvSpPr>
        <dsp:cNvPr id="0" name=""/>
        <dsp:cNvSpPr/>
      </dsp:nvSpPr>
      <dsp:spPr>
        <a:xfrm>
          <a:off x="389478" y="1718341"/>
          <a:ext cx="2450995" cy="1470597"/>
        </a:xfrm>
        <a:prstGeom prst="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kern="1200">
              <a:latin typeface="Consolas" panose="020B0609020204030204" pitchFamily="49" charset="0"/>
            </a:rPr>
            <a:t>Daugiau bendravimo tarp mokytojų ir mokinių</a:t>
          </a:r>
          <a:endParaRPr lang="en-US" sz="2000" kern="1200" dirty="0">
            <a:latin typeface="Consolas" panose="020B0609020204030204" pitchFamily="49" charset="0"/>
          </a:endParaRPr>
        </a:p>
      </dsp:txBody>
      <dsp:txXfrm>
        <a:off x="389478" y="1718341"/>
        <a:ext cx="2450995" cy="1470597"/>
      </dsp:txXfrm>
    </dsp:sp>
    <dsp:sp modelId="{680D88AC-377F-4541-9298-50F38269ABBF}">
      <dsp:nvSpPr>
        <dsp:cNvPr id="0" name=""/>
        <dsp:cNvSpPr/>
      </dsp:nvSpPr>
      <dsp:spPr>
        <a:xfrm>
          <a:off x="3085574" y="1718341"/>
          <a:ext cx="2450995" cy="1470597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kern="1200">
              <a:latin typeface="Consolas" panose="020B0609020204030204" pitchFamily="49" charset="0"/>
            </a:rPr>
            <a:t>Daugiau atsižvelgti į mokinių poreikius</a:t>
          </a:r>
          <a:endParaRPr lang="en-US" sz="2000" kern="1200" dirty="0">
            <a:latin typeface="Consolas" panose="020B0609020204030204" pitchFamily="49" charset="0"/>
          </a:endParaRPr>
        </a:p>
      </dsp:txBody>
      <dsp:txXfrm>
        <a:off x="3085574" y="1718341"/>
        <a:ext cx="2450995" cy="1470597"/>
      </dsp:txXfrm>
    </dsp:sp>
    <dsp:sp modelId="{70210A2E-3790-496B-8257-404A225DA929}">
      <dsp:nvSpPr>
        <dsp:cNvPr id="0" name=""/>
        <dsp:cNvSpPr/>
      </dsp:nvSpPr>
      <dsp:spPr>
        <a:xfrm>
          <a:off x="5781669" y="1718341"/>
          <a:ext cx="2450995" cy="1470597"/>
        </a:xfrm>
        <a:prstGeom prst="rect">
          <a:avLst/>
        </a:prstGeom>
        <a:solidFill>
          <a:srgbClr val="99FFCC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kern="1200">
              <a:latin typeface="Consolas" panose="020B0609020204030204" pitchFamily="49" charset="0"/>
            </a:rPr>
            <a:t>Skirti lėšų poilsiui pertraukų metu (sėdmaišiai,</a:t>
          </a:r>
          <a:r>
            <a:rPr lang="en-US" sz="2000" kern="1200">
              <a:latin typeface="Consolas" panose="020B0609020204030204" pitchFamily="49" charset="0"/>
            </a:rPr>
            <a:t> ar</a:t>
          </a:r>
          <a:r>
            <a:rPr lang="lt-LT" sz="2000" kern="1200">
              <a:latin typeface="Consolas" panose="020B0609020204030204" pitchFamily="49" charset="0"/>
            </a:rPr>
            <a:t>bata kt.) </a:t>
          </a:r>
          <a:endParaRPr lang="en-US" sz="2000" kern="1200" dirty="0">
            <a:latin typeface="Consolas" panose="020B0609020204030204" pitchFamily="49" charset="0"/>
          </a:endParaRPr>
        </a:p>
      </dsp:txBody>
      <dsp:txXfrm>
        <a:off x="5781669" y="1718341"/>
        <a:ext cx="2450995" cy="1470597"/>
      </dsp:txXfrm>
    </dsp:sp>
    <dsp:sp modelId="{EB37FD31-4276-49D3-94ED-10D6C7A90575}">
      <dsp:nvSpPr>
        <dsp:cNvPr id="0" name=""/>
        <dsp:cNvSpPr/>
      </dsp:nvSpPr>
      <dsp:spPr>
        <a:xfrm>
          <a:off x="8477764" y="1718341"/>
          <a:ext cx="2450995" cy="1470597"/>
        </a:xfrm>
        <a:prstGeom prst="rect">
          <a:avLst/>
        </a:prstGeom>
        <a:solidFill>
          <a:schemeClr val="bg1">
            <a:lumMod val="6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kern="1200" dirty="0">
              <a:latin typeface="Consolas" panose="020B0609020204030204" pitchFamily="49" charset="0"/>
            </a:rPr>
            <a:t>Didesnis mokytojų domėjimasis vaiko </a:t>
          </a:r>
          <a:r>
            <a:rPr lang="en-US" sz="2000" kern="1200" dirty="0" err="1">
              <a:latin typeface="Consolas" panose="020B0609020204030204" pitchFamily="49" charset="0"/>
            </a:rPr>
            <a:t>pasiektais</a:t>
          </a:r>
          <a:r>
            <a:rPr lang="en-US" sz="2000" kern="1200" dirty="0">
              <a:latin typeface="Consolas" panose="020B0609020204030204" pitchFamily="49" charset="0"/>
            </a:rPr>
            <a:t> </a:t>
          </a:r>
          <a:r>
            <a:rPr lang="lt-LT" sz="2000" kern="1200" dirty="0">
              <a:latin typeface="Consolas" panose="020B0609020204030204" pitchFamily="49" charset="0"/>
            </a:rPr>
            <a:t>rezultatais</a:t>
          </a:r>
          <a:endParaRPr lang="en-US" sz="2000" kern="1200" dirty="0">
            <a:latin typeface="Consolas" panose="020B0609020204030204" pitchFamily="49" charset="0"/>
          </a:endParaRPr>
        </a:p>
      </dsp:txBody>
      <dsp:txXfrm>
        <a:off x="8477764" y="1718341"/>
        <a:ext cx="2450995" cy="1470597"/>
      </dsp:txXfrm>
    </dsp:sp>
    <dsp:sp modelId="{E3B66E73-CCB4-4EC4-9E28-0088057C76C8}">
      <dsp:nvSpPr>
        <dsp:cNvPr id="0" name=""/>
        <dsp:cNvSpPr/>
      </dsp:nvSpPr>
      <dsp:spPr>
        <a:xfrm>
          <a:off x="389478" y="3434038"/>
          <a:ext cx="2450995" cy="1470597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kern="1200">
              <a:latin typeface="Consolas" panose="020B0609020204030204" pitchFamily="49" charset="0"/>
            </a:rPr>
            <a:t>Pritaikyti patalpas neįgaliesiems vaikams</a:t>
          </a:r>
          <a:endParaRPr lang="en-US" sz="2000" kern="1200" dirty="0">
            <a:latin typeface="Consolas" panose="020B0609020204030204" pitchFamily="49" charset="0"/>
          </a:endParaRPr>
        </a:p>
      </dsp:txBody>
      <dsp:txXfrm>
        <a:off x="389478" y="3434038"/>
        <a:ext cx="2450995" cy="1470597"/>
      </dsp:txXfrm>
    </dsp:sp>
    <dsp:sp modelId="{768BF60A-B0AC-42F1-8632-E0DD95E09E49}">
      <dsp:nvSpPr>
        <dsp:cNvPr id="0" name=""/>
        <dsp:cNvSpPr/>
      </dsp:nvSpPr>
      <dsp:spPr>
        <a:xfrm>
          <a:off x="3085574" y="3434038"/>
          <a:ext cx="2450995" cy="1470597"/>
        </a:xfrm>
        <a:prstGeom prst="rect">
          <a:avLst/>
        </a:prstGeom>
        <a:solidFill>
          <a:srgbClr val="99FFCC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kern="1200">
              <a:latin typeface="Consolas" panose="020B0609020204030204" pitchFamily="49" charset="0"/>
            </a:rPr>
            <a:t>Subalansuoti krūvį užsiėmimų metu</a:t>
          </a:r>
          <a:endParaRPr lang="en-US" sz="2000" kern="1200" dirty="0">
            <a:latin typeface="Consolas" panose="020B0609020204030204" pitchFamily="49" charset="0"/>
          </a:endParaRPr>
        </a:p>
      </dsp:txBody>
      <dsp:txXfrm>
        <a:off x="3085574" y="3434038"/>
        <a:ext cx="2450995" cy="1470597"/>
      </dsp:txXfrm>
    </dsp:sp>
    <dsp:sp modelId="{A140D42C-8EFC-4315-A0FB-4D5B5A8DAAE6}">
      <dsp:nvSpPr>
        <dsp:cNvPr id="0" name=""/>
        <dsp:cNvSpPr/>
      </dsp:nvSpPr>
      <dsp:spPr>
        <a:xfrm>
          <a:off x="5781669" y="3434038"/>
          <a:ext cx="2450995" cy="1470597"/>
        </a:xfrm>
        <a:prstGeom prst="rect">
          <a:avLst/>
        </a:prstGeom>
        <a:solidFill>
          <a:schemeClr val="bg1">
            <a:lumMod val="6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kern="1200">
              <a:latin typeface="Consolas" panose="020B0609020204030204" pitchFamily="49" charset="0"/>
            </a:rPr>
            <a:t>Už gerus vaiko rezultatus – finansuoti užsiėmimą</a:t>
          </a:r>
          <a:endParaRPr lang="en-US" sz="2000" kern="1200" dirty="0">
            <a:latin typeface="Consolas" panose="020B0609020204030204" pitchFamily="49" charset="0"/>
          </a:endParaRPr>
        </a:p>
      </dsp:txBody>
      <dsp:txXfrm>
        <a:off x="5781669" y="3434038"/>
        <a:ext cx="2450995" cy="1470597"/>
      </dsp:txXfrm>
    </dsp:sp>
    <dsp:sp modelId="{8174EB21-8CB5-453B-885B-DFA36E2EEFFF}">
      <dsp:nvSpPr>
        <dsp:cNvPr id="0" name=""/>
        <dsp:cNvSpPr/>
      </dsp:nvSpPr>
      <dsp:spPr>
        <a:xfrm>
          <a:off x="8477764" y="3434038"/>
          <a:ext cx="2450995" cy="1470597"/>
        </a:xfrm>
        <a:prstGeom prst="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kern="1200">
              <a:latin typeface="Consolas" panose="020B0609020204030204" pitchFamily="49" charset="0"/>
            </a:rPr>
            <a:t>Pritaikyti sportines veiklas mergaitėms (pvz. </a:t>
          </a:r>
          <a:r>
            <a:rPr lang="en-US" sz="2000" kern="1200">
              <a:latin typeface="Consolas" panose="020B0609020204030204" pitchFamily="49" charset="0"/>
            </a:rPr>
            <a:t>k</a:t>
          </a:r>
          <a:r>
            <a:rPr lang="lt-LT" sz="2000" kern="1200">
              <a:latin typeface="Consolas" panose="020B0609020204030204" pitchFamily="49" charset="0"/>
            </a:rPr>
            <a:t>repšinis)</a:t>
          </a:r>
          <a:endParaRPr lang="en-US" sz="2000" kern="1200" dirty="0">
            <a:latin typeface="Consolas" panose="020B0609020204030204" pitchFamily="49" charset="0"/>
          </a:endParaRPr>
        </a:p>
      </dsp:txBody>
      <dsp:txXfrm>
        <a:off x="8477764" y="3434038"/>
        <a:ext cx="2450995" cy="14705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3A96C-BEFD-4B17-8EB3-4974FA21B955}">
      <dsp:nvSpPr>
        <dsp:cNvPr id="0" name=""/>
        <dsp:cNvSpPr/>
      </dsp:nvSpPr>
      <dsp:spPr>
        <a:xfrm>
          <a:off x="0" y="154622"/>
          <a:ext cx="3536949" cy="2122169"/>
        </a:xfrm>
        <a:prstGeom prst="rect">
          <a:avLst/>
        </a:prstGeom>
        <a:solidFill>
          <a:srgbClr val="99FFCC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kern="1200" dirty="0">
              <a:latin typeface="Consolas" panose="020B0609020204030204" pitchFamily="49" charset="0"/>
            </a:rPr>
            <a:t>Derinti ir jungti būrelius, tam, jog vaikas iškart galėtų užsiimti keliomis veiklomis (pvz.: bėgimas + plaukimas)</a:t>
          </a:r>
          <a:endParaRPr lang="en-US" sz="2000" kern="1200" dirty="0">
            <a:latin typeface="Consolas" panose="020B0609020204030204" pitchFamily="49" charset="0"/>
          </a:endParaRPr>
        </a:p>
      </dsp:txBody>
      <dsp:txXfrm>
        <a:off x="0" y="154622"/>
        <a:ext cx="3536949" cy="2122169"/>
      </dsp:txXfrm>
    </dsp:sp>
    <dsp:sp modelId="{D22DBEE9-BD20-4356-B758-E8B8890B62DC}">
      <dsp:nvSpPr>
        <dsp:cNvPr id="0" name=""/>
        <dsp:cNvSpPr/>
      </dsp:nvSpPr>
      <dsp:spPr>
        <a:xfrm>
          <a:off x="3890644" y="154622"/>
          <a:ext cx="3536949" cy="2122169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kern="1200" dirty="0">
              <a:latin typeface="Consolas" panose="020B0609020204030204" pitchFamily="49" charset="0"/>
            </a:rPr>
            <a:t>Mokytojams mokėti darbo krūvį atitinkantį atlygį</a:t>
          </a:r>
          <a:endParaRPr lang="en-US" sz="2000" kern="1200" dirty="0">
            <a:latin typeface="Consolas" panose="020B0609020204030204" pitchFamily="49" charset="0"/>
          </a:endParaRPr>
        </a:p>
      </dsp:txBody>
      <dsp:txXfrm>
        <a:off x="3890644" y="154622"/>
        <a:ext cx="3536949" cy="2122169"/>
      </dsp:txXfrm>
    </dsp:sp>
    <dsp:sp modelId="{436E22F9-9460-438D-8E98-4F22A43911DC}">
      <dsp:nvSpPr>
        <dsp:cNvPr id="0" name=""/>
        <dsp:cNvSpPr/>
      </dsp:nvSpPr>
      <dsp:spPr>
        <a:xfrm>
          <a:off x="7781289" y="154622"/>
          <a:ext cx="3536949" cy="2122169"/>
        </a:xfrm>
        <a:prstGeom prst="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kern="1200" dirty="0">
              <a:latin typeface="Consolas" panose="020B0609020204030204" pitchFamily="49" charset="0"/>
            </a:rPr>
            <a:t>Intensyviau kontroliuoti ir prižiūrėti mokytojų darbą. Apie patikras skelbti viešai, kad galėtų ateiti visi norintys tėvai</a:t>
          </a:r>
          <a:endParaRPr lang="en-US" sz="2000" kern="1200" dirty="0">
            <a:latin typeface="Consolas" panose="020B0609020204030204" pitchFamily="49" charset="0"/>
          </a:endParaRPr>
        </a:p>
      </dsp:txBody>
      <dsp:txXfrm>
        <a:off x="7781289" y="154622"/>
        <a:ext cx="3536949" cy="2122169"/>
      </dsp:txXfrm>
    </dsp:sp>
    <dsp:sp modelId="{7D476304-3E8B-433B-9F0B-D65373CB381C}">
      <dsp:nvSpPr>
        <dsp:cNvPr id="0" name=""/>
        <dsp:cNvSpPr/>
      </dsp:nvSpPr>
      <dsp:spPr>
        <a:xfrm>
          <a:off x="0" y="2630487"/>
          <a:ext cx="3536949" cy="2122169"/>
        </a:xfrm>
        <a:prstGeom prst="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kern="1200" dirty="0">
              <a:latin typeface="Consolas" panose="020B0609020204030204" pitchFamily="49" charset="0"/>
            </a:rPr>
            <a:t>Mokytojai ir NVŠ įstaiga turi prisiderinti prie šiuolaikinio jaunimo</a:t>
          </a:r>
          <a:endParaRPr lang="en-US" sz="2000" kern="1200" dirty="0">
            <a:latin typeface="Consolas" panose="020B0609020204030204" pitchFamily="49" charset="0"/>
          </a:endParaRPr>
        </a:p>
      </dsp:txBody>
      <dsp:txXfrm>
        <a:off x="0" y="2630487"/>
        <a:ext cx="3536949" cy="2122169"/>
      </dsp:txXfrm>
    </dsp:sp>
    <dsp:sp modelId="{81292BEE-6C25-477D-B218-75E20AA95773}">
      <dsp:nvSpPr>
        <dsp:cNvPr id="0" name=""/>
        <dsp:cNvSpPr/>
      </dsp:nvSpPr>
      <dsp:spPr>
        <a:xfrm>
          <a:off x="3890644" y="2630487"/>
          <a:ext cx="3536949" cy="2122169"/>
        </a:xfrm>
        <a:prstGeom prst="rect">
          <a:avLst/>
        </a:prstGeom>
        <a:solidFill>
          <a:srgbClr val="99FFCC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kern="1200" dirty="0">
              <a:latin typeface="Consolas" panose="020B0609020204030204" pitchFamily="49" charset="0"/>
            </a:rPr>
            <a:t>Ribotas NVŠ mokyklose galinčių lankyti vaikų skaičius. Nepriimami visi norintys.</a:t>
          </a:r>
          <a:endParaRPr lang="en-US" sz="2000" kern="1200" dirty="0">
            <a:latin typeface="Consolas" panose="020B0609020204030204" pitchFamily="49" charset="0"/>
          </a:endParaRPr>
        </a:p>
      </dsp:txBody>
      <dsp:txXfrm>
        <a:off x="3890644" y="2630487"/>
        <a:ext cx="3536949" cy="2122169"/>
      </dsp:txXfrm>
    </dsp:sp>
    <dsp:sp modelId="{F2329568-DE06-4935-A97A-A92E13145E8A}">
      <dsp:nvSpPr>
        <dsp:cNvPr id="0" name=""/>
        <dsp:cNvSpPr/>
      </dsp:nvSpPr>
      <dsp:spPr>
        <a:xfrm>
          <a:off x="7781289" y="2630487"/>
          <a:ext cx="3536949" cy="2122169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kern="1200" dirty="0">
              <a:latin typeface="Consolas" panose="020B0609020204030204" pitchFamily="49" charset="0"/>
            </a:rPr>
            <a:t>Reikia jaunų specialistų</a:t>
          </a:r>
          <a:endParaRPr lang="en-US" sz="2000" kern="1200" dirty="0">
            <a:latin typeface="Consolas" panose="020B0609020204030204" pitchFamily="49" charset="0"/>
          </a:endParaRPr>
        </a:p>
      </dsp:txBody>
      <dsp:txXfrm>
        <a:off x="7781289" y="2630487"/>
        <a:ext cx="3536949" cy="21221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201A1-96BF-4550-B264-56642BFAD8CB}">
      <dsp:nvSpPr>
        <dsp:cNvPr id="0" name=""/>
        <dsp:cNvSpPr/>
      </dsp:nvSpPr>
      <dsp:spPr>
        <a:xfrm>
          <a:off x="0" y="479318"/>
          <a:ext cx="3310955" cy="1986573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kern="1200" dirty="0">
              <a:solidFill>
                <a:srgbClr val="000000"/>
              </a:solidFill>
              <a:latin typeface="Consolas" panose="020B0609020204030204" pitchFamily="49" charset="0"/>
              <a:cs typeface="Calibri Light"/>
            </a:rPr>
            <a:t>Reikėtų pasirūpinti gabių vaikų finansavimu dalyvaujant konkursuose</a:t>
          </a:r>
        </a:p>
      </dsp:txBody>
      <dsp:txXfrm>
        <a:off x="0" y="479318"/>
        <a:ext cx="3310955" cy="1986573"/>
      </dsp:txXfrm>
    </dsp:sp>
    <dsp:sp modelId="{BBAFAC92-8731-4FCF-9D1F-FA3D5C62BAC8}">
      <dsp:nvSpPr>
        <dsp:cNvPr id="0" name=""/>
        <dsp:cNvSpPr/>
      </dsp:nvSpPr>
      <dsp:spPr>
        <a:xfrm>
          <a:off x="3642051" y="479318"/>
          <a:ext cx="3310955" cy="1986573"/>
        </a:xfrm>
        <a:prstGeom prst="rect">
          <a:avLst/>
        </a:prstGeom>
        <a:solidFill>
          <a:srgbClr val="CCFF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kern="1200" dirty="0">
              <a:solidFill>
                <a:srgbClr val="000000"/>
              </a:solidFill>
              <a:latin typeface="Consolas" panose="020B0609020204030204" pitchFamily="49" charset="0"/>
              <a:cs typeface="Calibri Light"/>
            </a:rPr>
            <a:t>Skatinti mokytojų ir mokinių pozityvumą, bendradarbiavimą, savivertę ir norą į savo veiklą žiūrėti kūrybiškai</a:t>
          </a:r>
        </a:p>
      </dsp:txBody>
      <dsp:txXfrm>
        <a:off x="3642051" y="479318"/>
        <a:ext cx="3310955" cy="1986573"/>
      </dsp:txXfrm>
    </dsp:sp>
    <dsp:sp modelId="{2E63C5B8-9CF2-4D4E-8FCF-CAAF1D3CDFB2}">
      <dsp:nvSpPr>
        <dsp:cNvPr id="0" name=""/>
        <dsp:cNvSpPr/>
      </dsp:nvSpPr>
      <dsp:spPr>
        <a:xfrm>
          <a:off x="7284102" y="479318"/>
          <a:ext cx="3310955" cy="1986573"/>
        </a:xfrm>
        <a:prstGeom prst="rect">
          <a:avLst/>
        </a:prstGeom>
        <a:solidFill>
          <a:srgbClr val="33CC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kern="1200">
              <a:solidFill>
                <a:srgbClr val="000000"/>
              </a:solidFill>
              <a:latin typeface="Consolas" panose="020B0609020204030204" pitchFamily="49" charset="0"/>
              <a:cs typeface="Calibri Light"/>
            </a:rPr>
            <a:t> Turėtų būti rengiami pedagogams bendravimo psichologiniai kursai</a:t>
          </a:r>
        </a:p>
      </dsp:txBody>
      <dsp:txXfrm>
        <a:off x="7284102" y="479318"/>
        <a:ext cx="3310955" cy="1986573"/>
      </dsp:txXfrm>
    </dsp:sp>
    <dsp:sp modelId="{37227268-5C0C-4923-AF3F-871E63DE1634}">
      <dsp:nvSpPr>
        <dsp:cNvPr id="0" name=""/>
        <dsp:cNvSpPr/>
      </dsp:nvSpPr>
      <dsp:spPr>
        <a:xfrm>
          <a:off x="0" y="2796987"/>
          <a:ext cx="3310955" cy="1986573"/>
        </a:xfrm>
        <a:prstGeom prst="rect">
          <a:avLst/>
        </a:prstGeom>
        <a:solidFill>
          <a:srgbClr val="33CC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kern="1200">
              <a:solidFill>
                <a:srgbClr val="000000"/>
              </a:solidFill>
              <a:latin typeface="Consolas" panose="020B0609020204030204" pitchFamily="49" charset="0"/>
              <a:cs typeface="Calibri Light"/>
            </a:rPr>
            <a:t>Didinti NVŠ (sporto mokyklų, meno mokyklų) baigimo diplomo vertę (gauti papildomą lengvatą stojant į aukštąsias mokyklas, kolegijas) </a:t>
          </a:r>
        </a:p>
      </dsp:txBody>
      <dsp:txXfrm>
        <a:off x="0" y="2796987"/>
        <a:ext cx="3310955" cy="1986573"/>
      </dsp:txXfrm>
    </dsp:sp>
    <dsp:sp modelId="{EB9AD3BB-C9A6-414C-89F2-86EA7C516365}">
      <dsp:nvSpPr>
        <dsp:cNvPr id="0" name=""/>
        <dsp:cNvSpPr/>
      </dsp:nvSpPr>
      <dsp:spPr>
        <a:xfrm>
          <a:off x="3642051" y="2796987"/>
          <a:ext cx="3310955" cy="1986573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kern="1200" dirty="0">
              <a:solidFill>
                <a:srgbClr val="000000"/>
              </a:solidFill>
              <a:latin typeface="Consolas" panose="020B0609020204030204" pitchFamily="49" charset="0"/>
              <a:cs typeface="Calibri Light"/>
            </a:rPr>
            <a:t>Mokytojams „privaloma” veikla nėra apmokama: bendravimas su tėvais, skambinimas, registrų tikrinimas, dalyvavimas įstaigos posėdžiuose (2-3 val.)</a:t>
          </a:r>
        </a:p>
      </dsp:txBody>
      <dsp:txXfrm>
        <a:off x="3642051" y="2796987"/>
        <a:ext cx="3310955" cy="1986573"/>
      </dsp:txXfrm>
    </dsp:sp>
    <dsp:sp modelId="{7383CBBB-ECB9-4CCD-81D4-860E8D32F58A}">
      <dsp:nvSpPr>
        <dsp:cNvPr id="0" name=""/>
        <dsp:cNvSpPr/>
      </dsp:nvSpPr>
      <dsp:spPr>
        <a:xfrm>
          <a:off x="7284102" y="2796987"/>
          <a:ext cx="3310955" cy="1986573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kern="1200" dirty="0">
              <a:solidFill>
                <a:srgbClr val="000000"/>
              </a:solidFill>
              <a:latin typeface="Consolas" panose="020B0609020204030204" pitchFamily="49" charset="0"/>
              <a:cs typeface="Calibri Light"/>
            </a:rPr>
            <a:t>Norėtųsi gauti daugiau aiškios informacijos apie respublikos mastu rengiamus pokyčius numatomoje mokytojų rengimo tvarkoje bei etatinio apmokėjimo sistemoje</a:t>
          </a:r>
        </a:p>
      </dsp:txBody>
      <dsp:txXfrm>
        <a:off x="7284102" y="2796987"/>
        <a:ext cx="3310955" cy="1986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83519-55E4-41AC-B1EF-4FE6D218B6F5}" type="datetimeFigureOut">
              <a:rPr lang="lt-LT" smtClean="0"/>
              <a:t>2018-12-07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008C7-6C35-4F17-A1FE-F5ECB9151FE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8367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Mama – 87,4 %; Tėtis – 10,9 %; Išsilavinimas: Aukštasis – 65,32 %;</a:t>
            </a:r>
          </a:p>
          <a:p>
            <a:r>
              <a:rPr lang="lt-LT" dirty="0"/>
              <a:t>Mergaitės 36%, Berniukai 64%; 1-4 kl. – 28%; 5-8 </a:t>
            </a:r>
            <a:r>
              <a:rPr lang="lt-LT" dirty="0" err="1"/>
              <a:t>kl</a:t>
            </a:r>
            <a:r>
              <a:rPr lang="lt-LT" dirty="0"/>
              <a:t>, – 47%; 9-12 kl. – 25%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dirty="0"/>
              <a:t>Moteris – 69%; Vyras – 31%. Amžius: 18-30 m. – 8%; 31-40 m. – 18 %; 41-50 m. – 28 %; 51-60 m. – 37%; 61 ir daugiau – 9%</a:t>
            </a: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A008C7-6C35-4F17-A1FE-F5ECB9151FE2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5156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CF617-0A0E-4A6D-8386-14D6AAE98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3BDF1-82CE-4423-9EF6-D759453F4442}" type="datetimeFigureOut">
              <a:rPr lang="lt-LT"/>
              <a:pPr>
                <a:defRPr/>
              </a:pPr>
              <a:t>2018-12-07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FC3AC-7423-4C8A-B34F-3CE22758E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25531-051A-4970-AD82-10CDBA843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14593-EFC3-413A-BF98-0B12CEF738E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42709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8C69C-E77F-4775-9FC4-049BFE104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3FAF5-0C92-40B1-86D5-59FFA8560B2C}" type="datetimeFigureOut">
              <a:rPr lang="lt-LT"/>
              <a:pPr>
                <a:defRPr/>
              </a:pPr>
              <a:t>2018-12-07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0D226-73C8-4C4D-AC9E-5B598FD0D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606FA-D75E-421C-9977-829C4918C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BA082-B36D-4F1C-9017-2A7FF33F9BE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243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8F664-1C2D-4341-967F-D3EE5369B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BDEA1-6591-41C3-8C75-FA3CBC4BB0B9}" type="datetimeFigureOut">
              <a:rPr lang="lt-LT"/>
              <a:pPr>
                <a:defRPr/>
              </a:pPr>
              <a:t>2018-12-07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F8F9B-190B-48C2-A26B-66C8F72F0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BA620-AE37-4B5C-86E6-4748B8FB8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CA653-E15C-4177-9413-47F797CA49F1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83003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77B18-ADF1-46F9-9442-6B6FC0B8E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F2317-C91A-46A6-A5CA-B3316C72A4F6}" type="datetimeFigureOut">
              <a:rPr lang="lt-LT"/>
              <a:pPr>
                <a:defRPr/>
              </a:pPr>
              <a:t>2018-12-07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DC42F-FD47-4958-984A-AA3DFD02C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34BFC-F382-4EC6-9E36-DF2EEB011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F43E3-2A3C-4D8C-9763-B34011964E2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5375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17DB6-E2F8-4A88-980D-C651768B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F3550-919C-4D80-B8E9-447F9DE4BA45}" type="datetimeFigureOut">
              <a:rPr lang="lt-LT"/>
              <a:pPr>
                <a:defRPr/>
              </a:pPr>
              <a:t>2018-12-07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E8CCE-C7B9-4BA2-913F-DCE84EE31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6A994-B4EF-43BF-9CA6-3E6FE721E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D92F9-992F-4FF4-A224-6503EEC62AA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9147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A41ED67-5548-4E9F-84A1-70DB6F754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0BDB4-710A-4041-BB53-DAD423520DD8}" type="datetimeFigureOut">
              <a:rPr lang="lt-LT"/>
              <a:pPr>
                <a:defRPr/>
              </a:pPr>
              <a:t>2018-12-07</a:t>
            </a:fld>
            <a:endParaRPr lang="lt-L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E3F826-D73F-425B-8AE6-9E91BFC58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A63A6D-F78B-4437-8853-C4C311F94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01F6D-194F-44E7-81DE-02DDE98A776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3101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CABE946-98CC-4D65-BB7E-D1B9043A2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746A8-BFBD-4112-917C-A3A681A3CD2D}" type="datetimeFigureOut">
              <a:rPr lang="lt-LT"/>
              <a:pPr>
                <a:defRPr/>
              </a:pPr>
              <a:t>2018-12-07</a:t>
            </a:fld>
            <a:endParaRPr lang="lt-LT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1894E3-4D6A-4C1B-AD07-8FE3B3162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022304E-7934-4E62-A4AB-EB04D08C3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7F47A-D56F-46E2-80CD-059276885CF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555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C499C12-272E-4DBC-B619-CC8500BD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0F5FF-7218-4DFE-9ACD-C626438B0A98}" type="datetimeFigureOut">
              <a:rPr lang="lt-LT"/>
              <a:pPr>
                <a:defRPr/>
              </a:pPr>
              <a:t>2018-12-07</a:t>
            </a:fld>
            <a:endParaRPr lang="lt-L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88E51C8-7EAE-493E-8797-CADC10531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45F460F-A004-4B91-8190-E9B708E3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C8149-8E5B-4D35-95ED-72E3FEA1E1A1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85225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76BAC8D-780A-4633-B9C5-48976E00E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4F43-DC52-4FDD-A64D-C1059AF78292}" type="datetimeFigureOut">
              <a:rPr lang="lt-LT"/>
              <a:pPr>
                <a:defRPr/>
              </a:pPr>
              <a:t>2018-12-07</a:t>
            </a:fld>
            <a:endParaRPr lang="lt-L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76FB2AB-028E-4A80-BC3E-0DD74935B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EB4D348-0C36-4C64-9059-9B2F3A15C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10DA3-1935-40FB-8339-40DFA2A5C1E1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1473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E559636-B76D-49C1-941C-2365EF360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A9338-74E1-4B50-B91C-0DE9FD515C03}" type="datetimeFigureOut">
              <a:rPr lang="lt-LT"/>
              <a:pPr>
                <a:defRPr/>
              </a:pPr>
              <a:t>2018-12-07</a:t>
            </a:fld>
            <a:endParaRPr lang="lt-L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03512A-DE70-4749-AE95-AA2B62D4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B7FC8E1-8C6A-4465-8B80-50371EED1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68376-D79C-4E12-8C77-5B0FB92435C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4642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856C5B-5277-4805-A721-3F12ECF99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9B4DC-F440-49C0-B7C7-1787F5E243F1}" type="datetimeFigureOut">
              <a:rPr lang="lt-LT"/>
              <a:pPr>
                <a:defRPr/>
              </a:pPr>
              <a:t>2018-12-07</a:t>
            </a:fld>
            <a:endParaRPr lang="lt-L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A7AC63C-4C3C-4595-81E3-C7C584A38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0DF1A10-0650-46D3-8DBC-442D164E6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37F9-CD98-4048-BACB-DC10332ED89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9757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D5479AC-B9BB-449F-91B4-23F136A28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  <a:endParaRPr lang="lt-LT" altLang="ru-RU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4AD5413-1A53-4F07-A2DB-89DC37CF08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  <a:endParaRPr lang="lt-LT" alt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66A07-CE38-4EE5-A5A8-9C7942D103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3CE4D4-D5ED-429C-A4BD-799B1934E877}" type="datetimeFigureOut">
              <a:rPr lang="lt-LT"/>
              <a:pPr>
                <a:defRPr/>
              </a:pPr>
              <a:t>2018-12-07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5F1DF-A133-4155-9271-7AF7FE6B2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9A914-7817-48EE-BC86-F48A9E3BA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270879-CBA0-454F-9A3D-299337C95AA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mnsc.lt/tyrimai-analizes-ir-apzvalgo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AF0A191D-261F-4F20-84A3-DB0DC89859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78840" y="1782763"/>
            <a:ext cx="10434320" cy="2306637"/>
          </a:xfrm>
        </p:spPr>
        <p:txBody>
          <a:bodyPr/>
          <a:lstStyle/>
          <a:p>
            <a:r>
              <a:rPr lang="lt-LT" altLang="ru-RU" sz="4400" b="1" dirty="0">
                <a:latin typeface="Consolas" panose="020B0609020204030204" pitchFamily="49" charset="0"/>
              </a:rPr>
              <a:t>Neformaliojo vaikų švietimo ir formalųjį švietimą papildančio ugdymo mokyklų veikla respondentų vertinimo kontekste</a:t>
            </a:r>
            <a:endParaRPr lang="lt-LT" altLang="ru-RU" sz="4400" dirty="0">
              <a:latin typeface="Consolas" panose="020B0609020204030204" pitchFamily="49" charset="0"/>
            </a:endParaRP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D4D82841-3D0A-4A92-958E-662B6C1B40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95120" y="4719638"/>
            <a:ext cx="9144000" cy="990282"/>
          </a:xfrm>
        </p:spPr>
        <p:txBody>
          <a:bodyPr/>
          <a:lstStyle/>
          <a:p>
            <a:r>
              <a:rPr lang="lt-LT" altLang="ru-RU" dirty="0">
                <a:latin typeface="Consolas" panose="020B0609020204030204" pitchFamily="49" charset="0"/>
              </a:rPr>
              <a:t>Lietuvos mokinių neformaliojo švietimo centras</a:t>
            </a:r>
          </a:p>
          <a:p>
            <a:r>
              <a:rPr lang="lt-LT" altLang="ru-RU" dirty="0">
                <a:latin typeface="Consolas" panose="020B0609020204030204" pitchFamily="49" charset="0"/>
              </a:rPr>
              <a:t>Ieva Vasiliauskaitė</a:t>
            </a:r>
            <a:endParaRPr lang="lt-LT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CC4E2E8-590B-4963-BE70-0E40D25A9E6D}"/>
              </a:ext>
            </a:extLst>
          </p:cNvPr>
          <p:cNvSpPr txBox="1"/>
          <p:nvPr/>
        </p:nvSpPr>
        <p:spPr>
          <a:xfrm>
            <a:off x="401517" y="4540974"/>
            <a:ext cx="4497387" cy="2254974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lt-LT" sz="2400" b="1" dirty="0">
                <a:latin typeface="Consolas" panose="020B0609020204030204" pitchFamily="49" charset="0"/>
                <a:ea typeface="+mj-ea"/>
                <a:cs typeface="+mj-cs"/>
              </a:rPr>
              <a:t>Nėra vieningos nuomonės</a:t>
            </a:r>
            <a:r>
              <a:rPr lang="lt-LT" sz="2400" dirty="0">
                <a:latin typeface="Consolas" panose="020B0609020204030204" pitchFamily="49" charset="0"/>
                <a:ea typeface="+mj-ea"/>
                <a:cs typeface="Calibri Light"/>
              </a:rPr>
              <a:t> ar NVŠ mokyklos užsiėmimų lankymas padeda pasirinkti profesiją.</a:t>
            </a:r>
          </a:p>
          <a:p>
            <a:pPr eaLnBrk="1" fontAlgn="auto" hangingPunct="1">
              <a:lnSpc>
                <a:spcPct val="90000"/>
              </a:lnSpc>
              <a:spcAft>
                <a:spcPts val="600"/>
              </a:spcAft>
              <a:defRPr/>
            </a:pPr>
            <a:endParaRPr lang="lt-LT" sz="2400" dirty="0">
              <a:latin typeface="Consolas" panose="020B0609020204030204" pitchFamily="49" charset="0"/>
              <a:ea typeface="+mj-ea"/>
              <a:cs typeface="Calibri Light"/>
            </a:endParaRPr>
          </a:p>
        </p:txBody>
      </p:sp>
      <p:pic>
        <p:nvPicPr>
          <p:cNvPr id="8" name="Grafinis elementas 7" descr="Besišypsantis veidas be užpildo">
            <a:extLst>
              <a:ext uri="{FF2B5EF4-FFF2-40B4-BE49-F238E27FC236}">
                <a16:creationId xmlns:a16="http://schemas.microsoft.com/office/drawing/2014/main" id="{20477A43-27F2-43AC-BA6A-ACE320455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163" y="322263"/>
            <a:ext cx="1617662" cy="1617662"/>
          </a:xfrm>
          <a:prstGeom prst="rect">
            <a:avLst/>
          </a:prstGeom>
        </p:spPr>
      </p:pic>
      <p:pic>
        <p:nvPicPr>
          <p:cNvPr id="5" name="Grafinis elementas 4" descr="Galva su krumpliaračiais">
            <a:extLst>
              <a:ext uri="{FF2B5EF4-FFF2-40B4-BE49-F238E27FC236}">
                <a16:creationId xmlns:a16="http://schemas.microsoft.com/office/drawing/2014/main" id="{764E901F-0131-4088-9840-49C9CFBCC9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300" y="2557463"/>
            <a:ext cx="1701800" cy="1703387"/>
          </a:xfrm>
          <a:prstGeom prst="rect">
            <a:avLst/>
          </a:prstGeom>
        </p:spPr>
      </p:pic>
      <p:pic>
        <p:nvPicPr>
          <p:cNvPr id="4" name="Grafinis elementas 3" descr="Portfelis">
            <a:extLst>
              <a:ext uri="{FF2B5EF4-FFF2-40B4-BE49-F238E27FC236}">
                <a16:creationId xmlns:a16="http://schemas.microsoft.com/office/drawing/2014/main" id="{74303DDE-E416-4A43-93C8-96D590514F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250" y="2517775"/>
            <a:ext cx="1741488" cy="1743075"/>
          </a:xfrm>
          <a:prstGeom prst="rect">
            <a:avLst/>
          </a:prstGeom>
        </p:spPr>
      </p:pic>
      <p:pic>
        <p:nvPicPr>
          <p:cNvPr id="9" name="Grafinis elementas 8" descr="Žygis">
            <a:extLst>
              <a:ext uri="{FF2B5EF4-FFF2-40B4-BE49-F238E27FC236}">
                <a16:creationId xmlns:a16="http://schemas.microsoft.com/office/drawing/2014/main" id="{8FAECCCF-60FE-4E03-984A-0194FE80A2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0" y="4903788"/>
            <a:ext cx="1576388" cy="1576387"/>
          </a:xfrm>
          <a:prstGeom prst="rect">
            <a:avLst/>
          </a:prstGeom>
        </p:spPr>
      </p:pic>
      <p:pic>
        <p:nvPicPr>
          <p:cNvPr id="7" name="Grafinis elementas 6" descr="Šokis">
            <a:extLst>
              <a:ext uri="{FF2B5EF4-FFF2-40B4-BE49-F238E27FC236}">
                <a16:creationId xmlns:a16="http://schemas.microsoft.com/office/drawing/2014/main" id="{38C1CBE1-6070-49AB-A6DD-8FCA08E106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800" y="4903788"/>
            <a:ext cx="1576388" cy="1576387"/>
          </a:xfrm>
          <a:prstGeom prst="rect">
            <a:avLst/>
          </a:prstGeom>
        </p:spPr>
      </p:pic>
      <p:cxnSp>
        <p:nvCxnSpPr>
          <p:cNvPr id="20" name="Straight Connector 14">
            <a:extLst>
              <a:ext uri="{FF2B5EF4-FFF2-40B4-BE49-F238E27FC236}">
                <a16:creationId xmlns:a16="http://schemas.microsoft.com/office/drawing/2014/main" id="{DC034BB4-8B50-4484-85C4-0CE4699284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8856663" y="0"/>
            <a:ext cx="0" cy="6858000"/>
          </a:xfrm>
          <a:prstGeom prst="line">
            <a:avLst/>
          </a:prstGeom>
          <a:ln w="3810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nis elementas 5" descr="Mikroskopas">
            <a:extLst>
              <a:ext uri="{FF2B5EF4-FFF2-40B4-BE49-F238E27FC236}">
                <a16:creationId xmlns:a16="http://schemas.microsoft.com/office/drawing/2014/main" id="{6B7909F9-DB81-4E7D-9555-F369FD977C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163" y="322263"/>
            <a:ext cx="1617662" cy="1617662"/>
          </a:xfrm>
          <a:prstGeom prst="rect">
            <a:avLst/>
          </a:prstGeom>
        </p:spPr>
      </p:pic>
      <p:cxnSp>
        <p:nvCxnSpPr>
          <p:cNvPr id="21" name="Straight Connector 16">
            <a:extLst>
              <a:ext uri="{FF2B5EF4-FFF2-40B4-BE49-F238E27FC236}">
                <a16:creationId xmlns:a16="http://schemas.microsoft.com/office/drawing/2014/main" id="{81B200F7-B57A-4824-BB91-B6624450A5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6096000" y="2228850"/>
            <a:ext cx="6096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A92245C-961F-47D5-9691-272D28692D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6137275" y="4581525"/>
            <a:ext cx="6054725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2A19A22-CCCF-4A0F-A0EA-3F5EB1130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0492" y="2347184"/>
            <a:ext cx="1735138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lt-LT" altLang="ru-RU" sz="16600" b="1" dirty="0">
                <a:solidFill>
                  <a:srgbClr val="FF0000"/>
                </a:solidFill>
                <a:latin typeface="Source Sans Pro Semibold" panose="020B0603030403020204" pitchFamily="34" charset="-70"/>
                <a:ea typeface="Tahoma"/>
                <a:cs typeface="Tahoma"/>
              </a:rPr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050863-2B7B-4228-AE4A-44583D05D04B}"/>
              </a:ext>
            </a:extLst>
          </p:cNvPr>
          <p:cNvSpPr txBox="1"/>
          <p:nvPr/>
        </p:nvSpPr>
        <p:spPr>
          <a:xfrm>
            <a:off x="401517" y="413715"/>
            <a:ext cx="5590065" cy="4127259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lt-LT" sz="1900" b="1" dirty="0">
                <a:latin typeface="Consolas" panose="020B0609020204030204" pitchFamily="49" charset="0"/>
                <a:ea typeface="+mj-ea"/>
                <a:cs typeface="Calibri Light"/>
              </a:rPr>
              <a:t>Didelė tėvų dalis mano, kad NVŠ mokyklos lankymas jų vaikui padeda:</a:t>
            </a:r>
            <a:endParaRPr lang="lt-LT" sz="1900" b="1" dirty="0">
              <a:latin typeface="Consolas" panose="020B0609020204030204" pitchFamily="49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600"/>
              </a:spcAft>
              <a:defRPr/>
            </a:pPr>
            <a:endParaRPr lang="lt-LT" sz="1000" dirty="0">
              <a:latin typeface="Consolas" panose="020B0609020204030204" pitchFamily="49" charset="0"/>
              <a:ea typeface="+mj-ea"/>
              <a:cs typeface="Calibri Light"/>
            </a:endParaRPr>
          </a:p>
          <a:p>
            <a:pPr marL="457200" indent="-4572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lt-LT" sz="2600" dirty="0">
                <a:latin typeface="Consolas" panose="020B0609020204030204" pitchFamily="49" charset="0"/>
                <a:ea typeface="+mj-ea"/>
                <a:cs typeface="Calibri Light"/>
              </a:rPr>
              <a:t>įgyti </a:t>
            </a:r>
            <a:r>
              <a:rPr lang="lt-LT" sz="2600" b="1" dirty="0">
                <a:latin typeface="Consolas" panose="020B0609020204030204" pitchFamily="49" charset="0"/>
                <a:ea typeface="+mj-ea"/>
                <a:cs typeface="Calibri Light"/>
              </a:rPr>
              <a:t>naujų žinių</a:t>
            </a:r>
            <a:r>
              <a:rPr lang="lt-LT" sz="2600" dirty="0">
                <a:latin typeface="Consolas" panose="020B0609020204030204" pitchFamily="49" charset="0"/>
                <a:ea typeface="+mj-ea"/>
                <a:cs typeface="Calibri Light"/>
              </a:rPr>
              <a:t>;</a:t>
            </a:r>
            <a:endParaRPr lang="lt-LT" dirty="0">
              <a:latin typeface="Consolas" panose="020B0609020204030204" pitchFamily="49" charset="0"/>
              <a:ea typeface="+mj-ea"/>
              <a:cs typeface="Calibri"/>
            </a:endParaRPr>
          </a:p>
          <a:p>
            <a:pPr marL="457200" indent="-4572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lt-LT" sz="2600" b="1" dirty="0">
                <a:latin typeface="Consolas" panose="020B0609020204030204" pitchFamily="49" charset="0"/>
                <a:ea typeface="+mj-ea"/>
                <a:cs typeface="Calibri Light"/>
              </a:rPr>
              <a:t>susirasti </a:t>
            </a:r>
            <a:r>
              <a:rPr lang="lt-LT" sz="2600" dirty="0">
                <a:latin typeface="Consolas" panose="020B0609020204030204" pitchFamily="49" charset="0"/>
                <a:ea typeface="+mj-ea"/>
                <a:cs typeface="Calibri Light"/>
              </a:rPr>
              <a:t>naujų </a:t>
            </a:r>
            <a:r>
              <a:rPr lang="lt-LT" sz="2600" b="1" dirty="0">
                <a:latin typeface="Consolas" panose="020B0609020204030204" pitchFamily="49" charset="0"/>
                <a:ea typeface="+mj-ea"/>
                <a:cs typeface="Calibri Light"/>
              </a:rPr>
              <a:t>draugų</a:t>
            </a:r>
            <a:r>
              <a:rPr lang="lt-LT" sz="2600" dirty="0">
                <a:latin typeface="Consolas" panose="020B0609020204030204" pitchFamily="49" charset="0"/>
                <a:ea typeface="+mj-ea"/>
                <a:cs typeface="Calibri Light"/>
              </a:rPr>
              <a:t>;</a:t>
            </a:r>
          </a:p>
          <a:p>
            <a:pPr marL="457200" indent="-4572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lt-LT" sz="2600" b="1" dirty="0">
                <a:latin typeface="Consolas" panose="020B0609020204030204" pitchFamily="49" charset="0"/>
                <a:ea typeface="+mj-ea"/>
                <a:cs typeface="Calibri Light"/>
              </a:rPr>
              <a:t>Ugdyti</a:t>
            </a:r>
            <a:r>
              <a:rPr lang="lt-LT" sz="2600" dirty="0">
                <a:latin typeface="Consolas" panose="020B0609020204030204" pitchFamily="49" charset="0"/>
                <a:ea typeface="+mj-ea"/>
                <a:cs typeface="Calibri Light"/>
              </a:rPr>
              <a:t> savarankiškumą ir atsakingumą;</a:t>
            </a:r>
          </a:p>
          <a:p>
            <a:pPr marL="457200" indent="-4572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lt-LT" sz="2600" dirty="0">
                <a:latin typeface="Consolas" panose="020B0609020204030204" pitchFamily="49" charset="0"/>
                <a:ea typeface="+mj-ea"/>
                <a:cs typeface="Calibri Light"/>
              </a:rPr>
              <a:t>Užsiimti </a:t>
            </a:r>
            <a:r>
              <a:rPr lang="lt-LT" sz="2600" b="1" dirty="0">
                <a:latin typeface="Consolas" panose="020B0609020204030204" pitchFamily="49" charset="0"/>
                <a:ea typeface="+mj-ea"/>
                <a:cs typeface="Calibri Light"/>
              </a:rPr>
              <a:t>mėgstama</a:t>
            </a:r>
            <a:r>
              <a:rPr lang="lt-LT" sz="2600" dirty="0">
                <a:latin typeface="Consolas" panose="020B0609020204030204" pitchFamily="49" charset="0"/>
                <a:ea typeface="+mj-ea"/>
                <a:cs typeface="Calibri Light"/>
              </a:rPr>
              <a:t> veikla po pamokų;</a:t>
            </a:r>
          </a:p>
          <a:p>
            <a:pPr marL="457200" indent="-4572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lt-LT" sz="2600" dirty="0">
                <a:latin typeface="Consolas" panose="020B0609020204030204" pitchFamily="49" charset="0"/>
                <a:ea typeface="+mj-ea"/>
                <a:cs typeface="Calibri Light"/>
              </a:rPr>
              <a:t>Ugdyti aktyvią ir kūrybingą </a:t>
            </a:r>
            <a:r>
              <a:rPr lang="lt-LT" sz="2600" b="1" dirty="0">
                <a:latin typeface="Consolas" panose="020B0609020204030204" pitchFamily="49" charset="0"/>
                <a:ea typeface="+mj-ea"/>
                <a:cs typeface="Calibri Light"/>
              </a:rPr>
              <a:t>asmenybę</a:t>
            </a:r>
            <a:r>
              <a:rPr lang="lt-LT" sz="2600" dirty="0">
                <a:latin typeface="Consolas" panose="020B0609020204030204" pitchFamily="49" charset="0"/>
                <a:ea typeface="+mj-ea"/>
                <a:cs typeface="Calibri Light"/>
              </a:rPr>
              <a:t>;</a:t>
            </a:r>
          </a:p>
          <a:p>
            <a:pPr marL="457200" indent="-4572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lt-LT" sz="2600" dirty="0">
                <a:latin typeface="Consolas" panose="020B0609020204030204" pitchFamily="49" charset="0"/>
                <a:ea typeface="+mj-ea"/>
                <a:cs typeface="Calibri Light"/>
              </a:rPr>
              <a:t>Gerinti mokymosi </a:t>
            </a:r>
            <a:r>
              <a:rPr lang="lt-LT" sz="2600" b="1" dirty="0">
                <a:latin typeface="Consolas" panose="020B0609020204030204" pitchFamily="49" charset="0"/>
                <a:ea typeface="+mj-ea"/>
                <a:cs typeface="Calibri Light"/>
              </a:rPr>
              <a:t>rezultatus</a:t>
            </a:r>
            <a:r>
              <a:rPr lang="lt-LT" sz="2600" dirty="0">
                <a:latin typeface="Consolas" panose="020B0609020204030204" pitchFamily="49" charset="0"/>
                <a:ea typeface="+mj-ea"/>
                <a:cs typeface="Calibri Ligh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1FE6EAA-B153-48CE-88F8-223B4C51E6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0413" y="571501"/>
            <a:ext cx="10801350" cy="13493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lt-LT" altLang="ru-RU" sz="2400" dirty="0">
                <a:latin typeface="Consolas" panose="020B0609020204030204" pitchFamily="49" charset="0"/>
              </a:rPr>
              <a:t>Tėvai ir mokiniai vieningai sutinka, kad NVŠ mokyklose reikalingiausi pokyčiai, susiję su </a:t>
            </a:r>
            <a:r>
              <a:rPr lang="lt-LT" altLang="ru-RU" sz="2400" b="1" dirty="0">
                <a:latin typeface="Consolas" panose="020B0609020204030204" pitchFamily="49" charset="0"/>
              </a:rPr>
              <a:t>materialinės bazės gerinimu </a:t>
            </a:r>
            <a:r>
              <a:rPr lang="lt-LT" altLang="ru-RU" sz="2400" dirty="0">
                <a:latin typeface="Consolas" panose="020B0609020204030204" pitchFamily="49" charset="0"/>
              </a:rPr>
              <a:t>– edukacinių erdvių atnaujinimu ir įrangos aprūpinimu.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2BF3F-14E7-49C7-A9D2-BD2DD84B1EE7}"/>
              </a:ext>
            </a:extLst>
          </p:cNvPr>
          <p:cNvSpPr txBox="1"/>
          <p:nvPr/>
        </p:nvSpPr>
        <p:spPr>
          <a:xfrm>
            <a:off x="326708" y="2808983"/>
            <a:ext cx="558196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2400" dirty="0">
                <a:latin typeface="Consolas" panose="020B0609020204030204" pitchFamily="49" charset="0"/>
              </a:rPr>
              <a:t>Siekiant užtikrinti užsiėmimų kokybę, reikalingos:</a:t>
            </a:r>
          </a:p>
          <a:p>
            <a:pPr marL="5040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t-LT" sz="2400" dirty="0">
                <a:latin typeface="Consolas" panose="020B0609020204030204" pitchFamily="49" charset="0"/>
              </a:rPr>
              <a:t>viešos NVŠ įstaigos patikros;</a:t>
            </a:r>
          </a:p>
          <a:p>
            <a:pPr marL="5040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t-LT" sz="2400" dirty="0">
                <a:latin typeface="Consolas" panose="020B0609020204030204" pitchFamily="49" charset="0"/>
              </a:rPr>
              <a:t>mokytojų darbo kontroliavimas;</a:t>
            </a:r>
          </a:p>
          <a:p>
            <a:pPr marL="5040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t-LT" sz="2400" dirty="0">
                <a:latin typeface="Consolas" panose="020B0609020204030204" pitchFamily="49" charset="0"/>
              </a:rPr>
              <a:t>prižiūrėjimas.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CA5099-9832-4931-BCE8-95AEC23EDC2E}"/>
              </a:ext>
            </a:extLst>
          </p:cNvPr>
          <p:cNvSpPr txBox="1"/>
          <p:nvPr/>
        </p:nvSpPr>
        <p:spPr>
          <a:xfrm>
            <a:off x="6897688" y="3759200"/>
            <a:ext cx="496760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2400" dirty="0">
                <a:latin typeface="Consolas" panose="020B0609020204030204" pitchFamily="49" charset="0"/>
              </a:rPr>
              <a:t>Bendra NVŠ mokyklos būklė per pastaruosius trejus metus </a:t>
            </a:r>
            <a:r>
              <a:rPr lang="lt-LT" sz="2400" b="1" dirty="0">
                <a:latin typeface="Consolas" panose="020B0609020204030204" pitchFamily="49" charset="0"/>
              </a:rPr>
              <a:t>gerėja</a:t>
            </a:r>
            <a:r>
              <a:rPr lang="lt-LT" sz="2400" dirty="0">
                <a:latin typeface="Consolas" panose="020B0609020204030204" pitchFamily="49" charset="0"/>
              </a:rPr>
              <a:t> (</a:t>
            </a:r>
            <a:r>
              <a:rPr lang="lt-LT" sz="2400" b="1" dirty="0">
                <a:latin typeface="Consolas" panose="020B0609020204030204" pitchFamily="49" charset="0"/>
              </a:rPr>
              <a:t>43,7 %</a:t>
            </a:r>
            <a:r>
              <a:rPr lang="lt-LT" sz="2400" dirty="0">
                <a:latin typeface="Consolas" panose="020B0609020204030204" pitchFamily="49" charset="0"/>
              </a:rPr>
              <a:t>):</a:t>
            </a:r>
          </a:p>
          <a:p>
            <a:pPr marL="50400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t-LT" sz="2400" b="1" dirty="0">
                <a:latin typeface="Consolas" panose="020B0609020204030204" pitchFamily="49" charset="0"/>
              </a:rPr>
              <a:t>auga</a:t>
            </a:r>
            <a:r>
              <a:rPr lang="lt-LT" sz="2400" dirty="0">
                <a:latin typeface="Consolas" panose="020B0609020204030204" pitchFamily="49" charset="0"/>
              </a:rPr>
              <a:t> </a:t>
            </a:r>
            <a:r>
              <a:rPr lang="lt-LT" sz="2400" b="1" dirty="0">
                <a:latin typeface="Consolas" panose="020B0609020204030204" pitchFamily="49" charset="0"/>
              </a:rPr>
              <a:t>NVŠ bendruomeniškumas</a:t>
            </a:r>
            <a:r>
              <a:rPr lang="lt-LT" sz="2400" dirty="0">
                <a:latin typeface="Consolas" panose="020B0609020204030204" pitchFamily="49" charset="0"/>
              </a:rPr>
              <a:t>,</a:t>
            </a:r>
          </a:p>
          <a:p>
            <a:pPr marL="50400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t-LT" sz="2400" dirty="0">
                <a:latin typeface="Consolas" panose="020B0609020204030204" pitchFamily="49" charset="0"/>
              </a:rPr>
              <a:t>veiklų </a:t>
            </a:r>
            <a:r>
              <a:rPr lang="lt-LT" sz="2400" dirty="0" err="1">
                <a:latin typeface="Consolas" panose="020B0609020204030204" pitchFamily="49" charset="0"/>
              </a:rPr>
              <a:t>pasirenkamumas</a:t>
            </a:r>
            <a:r>
              <a:rPr lang="lt-LT" sz="2400" dirty="0">
                <a:latin typeface="Consolas" panose="020B0609020204030204" pitchFamily="49" charset="0"/>
              </a:rPr>
              <a:t>;</a:t>
            </a:r>
          </a:p>
          <a:p>
            <a:pPr marL="50400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t-LT" sz="2400" dirty="0">
                <a:latin typeface="Consolas" panose="020B0609020204030204" pitchFamily="49" charset="0"/>
              </a:rPr>
              <a:t>bendras vaikų užimtumas.</a:t>
            </a:r>
          </a:p>
        </p:txBody>
      </p:sp>
      <p:pic>
        <p:nvPicPr>
          <p:cNvPr id="7" name="Grafinis elementas 6" descr="Progresija">
            <a:extLst>
              <a:ext uri="{FF2B5EF4-FFF2-40B4-BE49-F238E27FC236}">
                <a16:creationId xmlns:a16="http://schemas.microsoft.com/office/drawing/2014/main" id="{AA6F768B-72DA-4B12-B696-C435B7C7BB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600" y="1965325"/>
            <a:ext cx="1573213" cy="1571625"/>
          </a:xfrm>
          <a:prstGeom prst="rect">
            <a:avLst/>
          </a:prstGeom>
        </p:spPr>
      </p:pic>
      <p:pic>
        <p:nvPicPr>
          <p:cNvPr id="9" name="Grafinis elementas 8" descr="Akis">
            <a:extLst>
              <a:ext uri="{FF2B5EF4-FFF2-40B4-BE49-F238E27FC236}">
                <a16:creationId xmlns:a16="http://schemas.microsoft.com/office/drawing/2014/main" id="{BEE98377-4978-49CF-834C-C761FD93043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238" y="4265613"/>
            <a:ext cx="914400" cy="914400"/>
          </a:xfrm>
          <a:prstGeom prst="rect">
            <a:avLst/>
          </a:prstGeom>
        </p:spPr>
      </p:pic>
      <p:pic>
        <p:nvPicPr>
          <p:cNvPr id="11" name="Grafinis elementas 10" descr="Krepšinis">
            <a:extLst>
              <a:ext uri="{FF2B5EF4-FFF2-40B4-BE49-F238E27FC236}">
                <a16:creationId xmlns:a16="http://schemas.microsoft.com/office/drawing/2014/main" id="{3A15E45E-CC9C-4EEE-937A-59CAE3482B8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738" y="5307013"/>
            <a:ext cx="914400" cy="914400"/>
          </a:xfrm>
          <a:prstGeom prst="rect">
            <a:avLst/>
          </a:prstGeom>
        </p:spPr>
      </p:pic>
      <p:pic>
        <p:nvPicPr>
          <p:cNvPr id="13" name="Grafinis elementas 12" descr="Futbolas">
            <a:extLst>
              <a:ext uri="{FF2B5EF4-FFF2-40B4-BE49-F238E27FC236}">
                <a16:creationId xmlns:a16="http://schemas.microsoft.com/office/drawing/2014/main" id="{B138B248-DF4C-4C48-901D-32D4837AE854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725" y="5630863"/>
            <a:ext cx="914400" cy="914400"/>
          </a:xfrm>
          <a:prstGeom prst="rect">
            <a:avLst/>
          </a:prstGeom>
        </p:spPr>
      </p:pic>
      <p:pic>
        <p:nvPicPr>
          <p:cNvPr id="15" name="Grafinis elementas 14" descr="Beisbolo lazda ir kamuolys">
            <a:extLst>
              <a:ext uri="{FF2B5EF4-FFF2-40B4-BE49-F238E27FC236}">
                <a16:creationId xmlns:a16="http://schemas.microsoft.com/office/drawing/2014/main" id="{CE862061-5D3A-428A-A8A1-034528736C2C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888" y="5559425"/>
            <a:ext cx="914400" cy="914400"/>
          </a:xfrm>
          <a:prstGeom prst="rect">
            <a:avLst/>
          </a:prstGeom>
        </p:spPr>
      </p:pic>
      <p:pic>
        <p:nvPicPr>
          <p:cNvPr id="17" name="Grafinis elementas 16" descr="Stalas ir kėdės">
            <a:extLst>
              <a:ext uri="{FF2B5EF4-FFF2-40B4-BE49-F238E27FC236}">
                <a16:creationId xmlns:a16="http://schemas.microsoft.com/office/drawing/2014/main" id="{D4B344B6-2D1F-43DC-96A5-D05F1C0E8433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113" y="2382838"/>
            <a:ext cx="914400" cy="914400"/>
          </a:xfrm>
          <a:prstGeom prst="rect">
            <a:avLst/>
          </a:prstGeom>
        </p:spPr>
      </p:pic>
      <p:pic>
        <p:nvPicPr>
          <p:cNvPr id="19" name="Grafinis elementas 18" descr="Didinamasis stiklas">
            <a:extLst>
              <a:ext uri="{FF2B5EF4-FFF2-40B4-BE49-F238E27FC236}">
                <a16:creationId xmlns:a16="http://schemas.microsoft.com/office/drawing/2014/main" id="{EC4888A1-226F-4AA8-926B-87C06EED9C5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175" y="1765300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819AEE-17FD-4418-8024-F687B6751479}"/>
              </a:ext>
            </a:extLst>
          </p:cNvPr>
          <p:cNvSpPr txBox="1"/>
          <p:nvPr/>
        </p:nvSpPr>
        <p:spPr>
          <a:xfrm>
            <a:off x="734324" y="915959"/>
            <a:ext cx="5087356" cy="156966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lt-LT" sz="2400" b="1" dirty="0">
                <a:latin typeface="Consolas" panose="020B0609020204030204" pitchFamily="49" charset="0"/>
              </a:rPr>
              <a:t>Jei būtų galimybė pasirinkti, norėčiau, kad mano vaikas lankytų kitos krypties užsiėmimus? (N=1224)</a:t>
            </a:r>
            <a:endParaRPr lang="lt-LT" sz="2400" dirty="0">
              <a:latin typeface="Consolas" panose="020B060902020403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782D3B-1599-41AB-BBDA-853C311D2515}"/>
              </a:ext>
            </a:extLst>
          </p:cNvPr>
          <p:cNvSpPr txBox="1"/>
          <p:nvPr/>
        </p:nvSpPr>
        <p:spPr>
          <a:xfrm>
            <a:off x="6533698" y="915994"/>
            <a:ext cx="4752579" cy="156966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lt-LT" sz="2400" b="1" dirty="0">
                <a:latin typeface="Consolas" panose="020B0609020204030204" pitchFamily="49" charset="0"/>
              </a:rPr>
              <a:t>Jei būtų galimybė pasirinkti, norėčiau lankyti kitos krypties užsiėmimus? (N=1303)</a:t>
            </a:r>
            <a:endParaRPr lang="lt-LT" sz="2400" dirty="0">
              <a:latin typeface="Consolas" panose="020B0609020204030204" pitchFamily="49" charset="0"/>
            </a:endParaRPr>
          </a:p>
        </p:txBody>
      </p:sp>
      <p:grpSp>
        <p:nvGrpSpPr>
          <p:cNvPr id="16" name="Grupė 15">
            <a:extLst>
              <a:ext uri="{FF2B5EF4-FFF2-40B4-BE49-F238E27FC236}">
                <a16:creationId xmlns:a16="http://schemas.microsoft.com/office/drawing/2014/main" id="{FE8C527D-5DFA-4D8C-BF90-A4B1B47BA652}"/>
              </a:ext>
            </a:extLst>
          </p:cNvPr>
          <p:cNvGrpSpPr/>
          <p:nvPr/>
        </p:nvGrpSpPr>
        <p:grpSpPr>
          <a:xfrm>
            <a:off x="2043137" y="2734298"/>
            <a:ext cx="2477748" cy="2477747"/>
            <a:chOff x="2043137" y="2734298"/>
            <a:chExt cx="2477748" cy="2477747"/>
          </a:xfrm>
        </p:grpSpPr>
        <p:sp>
          <p:nvSpPr>
            <p:cNvPr id="8" name="Apskritimas: tuščiaviduris 7">
              <a:extLst>
                <a:ext uri="{FF2B5EF4-FFF2-40B4-BE49-F238E27FC236}">
                  <a16:creationId xmlns:a16="http://schemas.microsoft.com/office/drawing/2014/main" id="{476F421A-D532-4E00-8820-2526A5E4CE5C}"/>
                </a:ext>
              </a:extLst>
            </p:cNvPr>
            <p:cNvSpPr/>
            <p:nvPr/>
          </p:nvSpPr>
          <p:spPr>
            <a:xfrm>
              <a:off x="2043137" y="2734298"/>
              <a:ext cx="2477747" cy="2477747"/>
            </a:xfrm>
            <a:prstGeom prst="donut">
              <a:avLst>
                <a:gd name="adj" fmla="val 8863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>
                <a:solidFill>
                  <a:schemeClr val="tx1"/>
                </a:solidFill>
              </a:endParaRPr>
            </a:p>
          </p:txBody>
        </p:sp>
        <p:sp>
          <p:nvSpPr>
            <p:cNvPr id="15" name="Laisva forma: figūra 14">
              <a:extLst>
                <a:ext uri="{FF2B5EF4-FFF2-40B4-BE49-F238E27FC236}">
                  <a16:creationId xmlns:a16="http://schemas.microsoft.com/office/drawing/2014/main" id="{FA567F14-98B6-46F4-9833-EEB1550A98CB}"/>
                </a:ext>
              </a:extLst>
            </p:cNvPr>
            <p:cNvSpPr/>
            <p:nvPr/>
          </p:nvSpPr>
          <p:spPr>
            <a:xfrm>
              <a:off x="2043137" y="3969218"/>
              <a:ext cx="2477748" cy="1242827"/>
            </a:xfrm>
            <a:custGeom>
              <a:avLst/>
              <a:gdLst>
                <a:gd name="connsiteX0" fmla="*/ 200 w 2477748"/>
                <a:gd name="connsiteY0" fmla="*/ 0 h 1242827"/>
                <a:gd name="connsiteX1" fmla="*/ 219803 w 2477748"/>
                <a:gd name="connsiteY1" fmla="*/ 0 h 1242827"/>
                <a:gd name="connsiteX2" fmla="*/ 219603 w 2477748"/>
                <a:gd name="connsiteY2" fmla="*/ 3953 h 1242827"/>
                <a:gd name="connsiteX3" fmla="*/ 1238874 w 2477748"/>
                <a:gd name="connsiteY3" fmla="*/ 1023224 h 1242827"/>
                <a:gd name="connsiteX4" fmla="*/ 2258145 w 2477748"/>
                <a:gd name="connsiteY4" fmla="*/ 3953 h 1242827"/>
                <a:gd name="connsiteX5" fmla="*/ 2257946 w 2477748"/>
                <a:gd name="connsiteY5" fmla="*/ 0 h 1242827"/>
                <a:gd name="connsiteX6" fmla="*/ 2477549 w 2477748"/>
                <a:gd name="connsiteY6" fmla="*/ 0 h 1242827"/>
                <a:gd name="connsiteX7" fmla="*/ 2477748 w 2477748"/>
                <a:gd name="connsiteY7" fmla="*/ 3953 h 1242827"/>
                <a:gd name="connsiteX8" fmla="*/ 1238874 w 2477748"/>
                <a:gd name="connsiteY8" fmla="*/ 1242827 h 1242827"/>
                <a:gd name="connsiteX9" fmla="*/ 0 w 2477748"/>
                <a:gd name="connsiteY9" fmla="*/ 3953 h 124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77748" h="1242827">
                  <a:moveTo>
                    <a:pt x="200" y="0"/>
                  </a:moveTo>
                  <a:lnTo>
                    <a:pt x="219803" y="0"/>
                  </a:lnTo>
                  <a:lnTo>
                    <a:pt x="219603" y="3953"/>
                  </a:lnTo>
                  <a:cubicBezTo>
                    <a:pt x="219603" y="566881"/>
                    <a:pt x="675946" y="1023224"/>
                    <a:pt x="1238874" y="1023224"/>
                  </a:cubicBezTo>
                  <a:cubicBezTo>
                    <a:pt x="1801802" y="1023224"/>
                    <a:pt x="2258145" y="566881"/>
                    <a:pt x="2258145" y="3953"/>
                  </a:cubicBezTo>
                  <a:lnTo>
                    <a:pt x="2257946" y="0"/>
                  </a:lnTo>
                  <a:lnTo>
                    <a:pt x="2477549" y="0"/>
                  </a:lnTo>
                  <a:lnTo>
                    <a:pt x="2477748" y="3953"/>
                  </a:lnTo>
                  <a:cubicBezTo>
                    <a:pt x="2477748" y="688164"/>
                    <a:pt x="1923085" y="1242827"/>
                    <a:pt x="1238874" y="1242827"/>
                  </a:cubicBezTo>
                  <a:cubicBezTo>
                    <a:pt x="554663" y="1242827"/>
                    <a:pt x="0" y="688164"/>
                    <a:pt x="0" y="3953"/>
                  </a:cubicBez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</p:grpSp>
      <p:grpSp>
        <p:nvGrpSpPr>
          <p:cNvPr id="17" name="Grupė 16">
            <a:extLst>
              <a:ext uri="{FF2B5EF4-FFF2-40B4-BE49-F238E27FC236}">
                <a16:creationId xmlns:a16="http://schemas.microsoft.com/office/drawing/2014/main" id="{E83D1159-0F2C-4BDB-B8AB-D78260CB68C3}"/>
              </a:ext>
            </a:extLst>
          </p:cNvPr>
          <p:cNvGrpSpPr/>
          <p:nvPr/>
        </p:nvGrpSpPr>
        <p:grpSpPr>
          <a:xfrm>
            <a:off x="7671115" y="2734298"/>
            <a:ext cx="2477748" cy="2477747"/>
            <a:chOff x="2043137" y="2734298"/>
            <a:chExt cx="2477748" cy="2477747"/>
          </a:xfrm>
        </p:grpSpPr>
        <p:sp>
          <p:nvSpPr>
            <p:cNvPr id="18" name="Apskritimas: tuščiaviduris 17">
              <a:extLst>
                <a:ext uri="{FF2B5EF4-FFF2-40B4-BE49-F238E27FC236}">
                  <a16:creationId xmlns:a16="http://schemas.microsoft.com/office/drawing/2014/main" id="{D114FA6F-D2E6-49B9-B466-05BC6A130378}"/>
                </a:ext>
              </a:extLst>
            </p:cNvPr>
            <p:cNvSpPr/>
            <p:nvPr/>
          </p:nvSpPr>
          <p:spPr>
            <a:xfrm>
              <a:off x="2043137" y="2734298"/>
              <a:ext cx="2477747" cy="2477747"/>
            </a:xfrm>
            <a:prstGeom prst="donut">
              <a:avLst>
                <a:gd name="adj" fmla="val 8863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>
                <a:solidFill>
                  <a:schemeClr val="tx1"/>
                </a:solidFill>
              </a:endParaRPr>
            </a:p>
          </p:txBody>
        </p:sp>
        <p:sp>
          <p:nvSpPr>
            <p:cNvPr id="19" name="Laisva forma: figūra 18">
              <a:extLst>
                <a:ext uri="{FF2B5EF4-FFF2-40B4-BE49-F238E27FC236}">
                  <a16:creationId xmlns:a16="http://schemas.microsoft.com/office/drawing/2014/main" id="{C5039101-FAD8-41F3-90D2-A43841052AB0}"/>
                </a:ext>
              </a:extLst>
            </p:cNvPr>
            <p:cNvSpPr/>
            <p:nvPr/>
          </p:nvSpPr>
          <p:spPr>
            <a:xfrm>
              <a:off x="2043137" y="3969218"/>
              <a:ext cx="2477748" cy="1242827"/>
            </a:xfrm>
            <a:custGeom>
              <a:avLst/>
              <a:gdLst>
                <a:gd name="connsiteX0" fmla="*/ 200 w 2477748"/>
                <a:gd name="connsiteY0" fmla="*/ 0 h 1242827"/>
                <a:gd name="connsiteX1" fmla="*/ 219803 w 2477748"/>
                <a:gd name="connsiteY1" fmla="*/ 0 h 1242827"/>
                <a:gd name="connsiteX2" fmla="*/ 219603 w 2477748"/>
                <a:gd name="connsiteY2" fmla="*/ 3953 h 1242827"/>
                <a:gd name="connsiteX3" fmla="*/ 1238874 w 2477748"/>
                <a:gd name="connsiteY3" fmla="*/ 1023224 h 1242827"/>
                <a:gd name="connsiteX4" fmla="*/ 2258145 w 2477748"/>
                <a:gd name="connsiteY4" fmla="*/ 3953 h 1242827"/>
                <a:gd name="connsiteX5" fmla="*/ 2257946 w 2477748"/>
                <a:gd name="connsiteY5" fmla="*/ 0 h 1242827"/>
                <a:gd name="connsiteX6" fmla="*/ 2477549 w 2477748"/>
                <a:gd name="connsiteY6" fmla="*/ 0 h 1242827"/>
                <a:gd name="connsiteX7" fmla="*/ 2477748 w 2477748"/>
                <a:gd name="connsiteY7" fmla="*/ 3953 h 1242827"/>
                <a:gd name="connsiteX8" fmla="*/ 1238874 w 2477748"/>
                <a:gd name="connsiteY8" fmla="*/ 1242827 h 1242827"/>
                <a:gd name="connsiteX9" fmla="*/ 0 w 2477748"/>
                <a:gd name="connsiteY9" fmla="*/ 3953 h 124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77748" h="1242827">
                  <a:moveTo>
                    <a:pt x="200" y="0"/>
                  </a:moveTo>
                  <a:lnTo>
                    <a:pt x="219803" y="0"/>
                  </a:lnTo>
                  <a:lnTo>
                    <a:pt x="219603" y="3953"/>
                  </a:lnTo>
                  <a:cubicBezTo>
                    <a:pt x="219603" y="566881"/>
                    <a:pt x="675946" y="1023224"/>
                    <a:pt x="1238874" y="1023224"/>
                  </a:cubicBezTo>
                  <a:cubicBezTo>
                    <a:pt x="1801802" y="1023224"/>
                    <a:pt x="2258145" y="566881"/>
                    <a:pt x="2258145" y="3953"/>
                  </a:cubicBezTo>
                  <a:lnTo>
                    <a:pt x="2257946" y="0"/>
                  </a:lnTo>
                  <a:lnTo>
                    <a:pt x="2477549" y="0"/>
                  </a:lnTo>
                  <a:lnTo>
                    <a:pt x="2477748" y="3953"/>
                  </a:lnTo>
                  <a:cubicBezTo>
                    <a:pt x="2477748" y="688164"/>
                    <a:pt x="1923085" y="1242827"/>
                    <a:pt x="1238874" y="1242827"/>
                  </a:cubicBezTo>
                  <a:cubicBezTo>
                    <a:pt x="554663" y="1242827"/>
                    <a:pt x="0" y="688164"/>
                    <a:pt x="0" y="395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</p:grpSp>
      <p:sp>
        <p:nvSpPr>
          <p:cNvPr id="20" name="Stačiakampis 19">
            <a:extLst>
              <a:ext uri="{FF2B5EF4-FFF2-40B4-BE49-F238E27FC236}">
                <a16:creationId xmlns:a16="http://schemas.microsoft.com/office/drawing/2014/main" id="{A640BB11-B9A5-4A66-96E1-77D22DCE8C2F}"/>
              </a:ext>
            </a:extLst>
          </p:cNvPr>
          <p:cNvSpPr/>
          <p:nvPr/>
        </p:nvSpPr>
        <p:spPr>
          <a:xfrm>
            <a:off x="1828800" y="3969218"/>
            <a:ext cx="2976880" cy="12428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1" name="Stačiakampis 20">
            <a:extLst>
              <a:ext uri="{FF2B5EF4-FFF2-40B4-BE49-F238E27FC236}">
                <a16:creationId xmlns:a16="http://schemas.microsoft.com/office/drawing/2014/main" id="{66E5E31F-8A24-4890-99D5-67B1691D7D67}"/>
              </a:ext>
            </a:extLst>
          </p:cNvPr>
          <p:cNvSpPr/>
          <p:nvPr/>
        </p:nvSpPr>
        <p:spPr>
          <a:xfrm>
            <a:off x="7604681" y="3968099"/>
            <a:ext cx="2976880" cy="12428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" name="TextBox 9">
            <a:extLst>
              <a:ext uri="{FF2B5EF4-FFF2-40B4-BE49-F238E27FC236}">
                <a16:creationId xmlns:a16="http://schemas.microsoft.com/office/drawing/2014/main" id="{72E5A2CA-AD22-4352-86BE-73C3E0DAB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0119" y="4043702"/>
            <a:ext cx="34542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lt-LT" altLang="ru-RU" sz="3200" b="1" dirty="0">
                <a:solidFill>
                  <a:srgbClr val="008000"/>
                </a:solidFill>
                <a:latin typeface="Consolas" panose="020B0609020204030204" pitchFamily="49" charset="0"/>
              </a:rPr>
              <a:t>Tėvai/Globėjai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C55A5F-CBAE-496B-9164-3E8045B3F524}"/>
              </a:ext>
            </a:extLst>
          </p:cNvPr>
          <p:cNvSpPr txBox="1"/>
          <p:nvPr/>
        </p:nvSpPr>
        <p:spPr>
          <a:xfrm>
            <a:off x="2172448" y="3351208"/>
            <a:ext cx="2209620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lt-LT" sz="5400" b="1" dirty="0">
                <a:solidFill>
                  <a:srgbClr val="008000"/>
                </a:solidFill>
                <a:latin typeface="Arial Black" panose="020B0A04020102020204" pitchFamily="34" charset="0"/>
                <a:cs typeface="Calibri"/>
              </a:rPr>
              <a:t>80%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3B4907-F852-451B-A9E6-6FAB258CFEF3}"/>
              </a:ext>
            </a:extLst>
          </p:cNvPr>
          <p:cNvSpPr txBox="1"/>
          <p:nvPr/>
        </p:nvSpPr>
        <p:spPr>
          <a:xfrm>
            <a:off x="7805176" y="3339835"/>
            <a:ext cx="2209620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lt-LT" sz="5400" b="1" dirty="0">
                <a:solidFill>
                  <a:srgbClr val="FFC000"/>
                </a:solidFill>
                <a:latin typeface="Arial Black" panose="020B0A04020102020204" pitchFamily="34" charset="0"/>
                <a:cs typeface="Calibri"/>
              </a:rPr>
              <a:t>79%</a:t>
            </a:r>
          </a:p>
        </p:txBody>
      </p:sp>
      <p:sp>
        <p:nvSpPr>
          <p:cNvPr id="10" name="TextBox 42">
            <a:extLst>
              <a:ext uri="{FF2B5EF4-FFF2-40B4-BE49-F238E27FC236}">
                <a16:creationId xmlns:a16="http://schemas.microsoft.com/office/drawing/2014/main" id="{559B890A-D9E2-4560-A292-12FD9D741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6502" y="4010414"/>
            <a:ext cx="25669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lt-LT" altLang="ru-RU" sz="3200" b="1" dirty="0">
                <a:solidFill>
                  <a:srgbClr val="FFC000"/>
                </a:solidFill>
                <a:latin typeface="Consolas" panose="020B0609020204030204" pitchFamily="49" charset="0"/>
              </a:rPr>
              <a:t>Mokiniai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87273DE-897C-4B5F-8ABD-59C26383E2EB}"/>
              </a:ext>
            </a:extLst>
          </p:cNvPr>
          <p:cNvSpPr txBox="1"/>
          <p:nvPr/>
        </p:nvSpPr>
        <p:spPr>
          <a:xfrm>
            <a:off x="4991190" y="4476824"/>
            <a:ext cx="2209620" cy="120032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lt-LT" sz="72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alibri"/>
              </a:rPr>
              <a:t>NE</a:t>
            </a:r>
          </a:p>
        </p:txBody>
      </p:sp>
    </p:spTree>
    <p:extLst>
      <p:ext uri="{BB962C8B-B14F-4D97-AF65-F5344CB8AC3E}">
        <p14:creationId xmlns:p14="http://schemas.microsoft.com/office/powerpoint/2010/main" val="123257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640000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decel="7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8532000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AC5B3352-29A8-42BD-A6D1-8567083FD1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41886"/>
              </p:ext>
            </p:extLst>
          </p:nvPr>
        </p:nvGraphicFramePr>
        <p:xfrm>
          <a:off x="436881" y="1564640"/>
          <a:ext cx="11318239" cy="4907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11">
            <a:extLst>
              <a:ext uri="{FF2B5EF4-FFF2-40B4-BE49-F238E27FC236}">
                <a16:creationId xmlns:a16="http://schemas.microsoft.com/office/drawing/2014/main" id="{047498F6-E101-4825-9368-696DFCA8B5D0}"/>
              </a:ext>
            </a:extLst>
          </p:cNvPr>
          <p:cNvSpPr/>
          <p:nvPr/>
        </p:nvSpPr>
        <p:spPr>
          <a:xfrm>
            <a:off x="1643660" y="222950"/>
            <a:ext cx="8904680" cy="1341690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64770" tIns="64770" rIns="64770" bIns="64770" spcCol="127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4000" b="1" dirty="0">
                <a:solidFill>
                  <a:srgbClr val="000000"/>
                </a:solidFill>
                <a:latin typeface="Consolas" panose="020B0609020204030204" pitchFamily="49" charset="0"/>
              </a:rPr>
              <a:t>Jei turite kitų pasiūlymų ar pastabų, prašome juos išsakyti:</a:t>
            </a:r>
            <a:endParaRPr lang="en-US" sz="4000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19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05133FBD-52B1-478B-BA61-BB54D10EA0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957" y="1534048"/>
            <a:ext cx="10515600" cy="1325563"/>
          </a:xfrm>
        </p:spPr>
        <p:txBody>
          <a:bodyPr/>
          <a:lstStyle/>
          <a:p>
            <a:r>
              <a:rPr lang="lt-LT" altLang="ru-RU" dirty="0">
                <a:latin typeface="Consolas" panose="020B0609020204030204" pitchFamily="49" charset="0"/>
              </a:rPr>
              <a:t>NVŠ mokytojų apklausos rezultatai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D4C19D-FD8B-4CBE-8222-F9F97EBA8BD5}"/>
              </a:ext>
            </a:extLst>
          </p:cNvPr>
          <p:cNvSpPr txBox="1"/>
          <p:nvPr/>
        </p:nvSpPr>
        <p:spPr>
          <a:xfrm>
            <a:off x="489858" y="1681844"/>
            <a:ext cx="5421086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b="1" dirty="0">
                <a:latin typeface="Consolas" panose="020B0609020204030204" pitchFamily="49" charset="0"/>
              </a:rPr>
              <a:t>Kokie Jūsų mokymo tikslai ir lūkesčiai NVŠ vykdomose užsiėmimuose? (N=937)</a:t>
            </a:r>
          </a:p>
          <a:p>
            <a:endParaRPr lang="lt-LT" sz="1100" b="1" dirty="0">
              <a:latin typeface="Consolas" panose="020B0609020204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b="1" dirty="0">
                <a:latin typeface="Consolas" panose="020B0609020204030204" pitchFamily="49" charset="0"/>
              </a:rPr>
              <a:t>Ugdyti</a:t>
            </a:r>
            <a:r>
              <a:rPr lang="lt-LT" sz="2400" dirty="0">
                <a:latin typeface="Consolas" panose="020B0609020204030204" pitchFamily="49" charset="0"/>
              </a:rPr>
              <a:t> aktyvią ir kūrybingą vaiko asmenybę (21,51%);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dirty="0">
                <a:latin typeface="Consolas" panose="020B0609020204030204" pitchFamily="49" charset="0"/>
              </a:rPr>
              <a:t>Suteikti </a:t>
            </a:r>
            <a:r>
              <a:rPr lang="lt-LT" sz="2400" b="1" dirty="0">
                <a:latin typeface="Consolas" panose="020B0609020204030204" pitchFamily="49" charset="0"/>
              </a:rPr>
              <a:t>naujų žinių </a:t>
            </a:r>
            <a:r>
              <a:rPr lang="lt-LT" sz="2400" dirty="0">
                <a:latin typeface="Consolas" panose="020B0609020204030204" pitchFamily="49" charset="0"/>
              </a:rPr>
              <a:t>ir </a:t>
            </a:r>
            <a:r>
              <a:rPr lang="lt-LT" sz="2400" b="1" dirty="0">
                <a:latin typeface="Consolas" panose="020B0609020204030204" pitchFamily="49" charset="0"/>
              </a:rPr>
              <a:t>įgūdžiu </a:t>
            </a:r>
            <a:r>
              <a:rPr lang="lt-LT" sz="2400" dirty="0">
                <a:latin typeface="Consolas" panose="020B0609020204030204" pitchFamily="49" charset="0"/>
              </a:rPr>
              <a:t>(18,62%);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dirty="0">
                <a:latin typeface="Consolas" panose="020B0609020204030204" pitchFamily="49" charset="0"/>
              </a:rPr>
              <a:t>Ugdyti </a:t>
            </a:r>
            <a:r>
              <a:rPr lang="lt-LT" sz="2400" b="1" dirty="0">
                <a:latin typeface="Consolas" panose="020B0609020204030204" pitchFamily="49" charset="0"/>
              </a:rPr>
              <a:t>savarankiškumą</a:t>
            </a:r>
            <a:r>
              <a:rPr lang="lt-LT" sz="2400" dirty="0">
                <a:latin typeface="Consolas" panose="020B0609020204030204" pitchFamily="49" charset="0"/>
              </a:rPr>
              <a:t> ir </a:t>
            </a:r>
            <a:r>
              <a:rPr lang="lt-LT" sz="2400" b="1" dirty="0">
                <a:latin typeface="Consolas" panose="020B0609020204030204" pitchFamily="49" charset="0"/>
              </a:rPr>
              <a:t>atsakingumą </a:t>
            </a:r>
            <a:r>
              <a:rPr lang="lt-LT" sz="2400" dirty="0">
                <a:latin typeface="Consolas" panose="020B0609020204030204" pitchFamily="49" charset="0"/>
              </a:rPr>
              <a:t>(17,64%);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400" dirty="0">
                <a:latin typeface="Consolas" panose="020B0609020204030204" pitchFamily="49" charset="0"/>
              </a:rPr>
              <a:t>...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707F92-B4F8-456C-866D-8E2CBC47D713}"/>
              </a:ext>
            </a:extLst>
          </p:cNvPr>
          <p:cNvSpPr/>
          <p:nvPr/>
        </p:nvSpPr>
        <p:spPr>
          <a:xfrm>
            <a:off x="6281058" y="498259"/>
            <a:ext cx="5644243" cy="58614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lt-LT" sz="1200" dirty="0">
                <a:solidFill>
                  <a:srgbClr val="FFFFFF"/>
                </a:solidFill>
                <a:latin typeface="Consolas" panose="020B0609020204030204" pitchFamily="49" charset="0"/>
              </a:rPr>
              <a:t/>
            </a:r>
            <a:br>
              <a:rPr lang="en-US" altLang="lt-LT" sz="1200" dirty="0">
                <a:solidFill>
                  <a:srgbClr val="FFFFFF"/>
                </a:solidFill>
                <a:latin typeface="Consolas" panose="020B0609020204030204" pitchFamily="49" charset="0"/>
              </a:rPr>
            </a:br>
            <a:r>
              <a:rPr lang="lt-LT" altLang="lt-LT" sz="1200" dirty="0">
                <a:solidFill>
                  <a:srgbClr val="FFFFFF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lt-LT" altLang="lt-LT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Papildomi atviro tipo atsakymai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altLang="lt-LT" b="1" i="1" dirty="0">
                <a:solidFill>
                  <a:srgbClr val="000000"/>
                </a:solidFill>
                <a:latin typeface="Consolas" panose="020B0609020204030204" pitchFamily="49" charset="0"/>
              </a:rPr>
              <a:t>„</a:t>
            </a:r>
            <a:r>
              <a:rPr lang="lt-LT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Siekti</a:t>
            </a:r>
            <a:r>
              <a:rPr lang="en-US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 u</a:t>
            </a:r>
            <a:r>
              <a:rPr lang="lt-LT" altLang="lt-LT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žsibrėžtų</a:t>
            </a:r>
            <a:r>
              <a:rPr lang="lt-LT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 tikslų, skatinti sveikai maitintis, judėti ir sportuoti“;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„Pilietiškumas, patriotiškumas</a:t>
            </a:r>
            <a:r>
              <a:rPr lang="lt-LT" altLang="lt-LT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“;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altLang="lt-LT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„</a:t>
            </a:r>
            <a:r>
              <a:rPr lang="lt-LT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Ugdyti socialinius įgūdžius“;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„Tikslas </a:t>
            </a:r>
            <a:r>
              <a:rPr lang="en-US" altLang="lt-LT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išugdyti</a:t>
            </a:r>
            <a:r>
              <a:rPr lang="en-US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lt-LT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dorus</a:t>
            </a:r>
            <a:r>
              <a:rPr lang="en-US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lt-LT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sąžiningus</a:t>
            </a:r>
            <a:r>
              <a:rPr lang="en-US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lt-LT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atsakingus</a:t>
            </a:r>
            <a:r>
              <a:rPr lang="en-US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lt-LT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ir</a:t>
            </a:r>
            <a:r>
              <a:rPr lang="en-US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lt-LT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kultūringus</a:t>
            </a:r>
            <a:r>
              <a:rPr lang="en-US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lt-LT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L</a:t>
            </a:r>
            <a:r>
              <a:rPr lang="en-US" altLang="lt-LT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ietuvos</a:t>
            </a:r>
            <a:r>
              <a:rPr lang="en-US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lt-LT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piliečius</a:t>
            </a:r>
            <a:r>
              <a:rPr lang="lt-LT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“;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„Plėsti vaikų akiratį, supažindinti juos su kuo įvairesnėmis etninės kultūros apraiškomis“;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„</a:t>
            </a:r>
            <a:r>
              <a:rPr lang="it-IT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Ugdyti emocinį intelektą, gerinti psichologinę savijautą.</a:t>
            </a:r>
            <a:r>
              <a:rPr lang="lt-LT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 Ugdyti toleranciją“;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„Ugdyti laisvą ir sąmoningą žmogų“;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t-LT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„S</a:t>
            </a:r>
            <a:r>
              <a:rPr lang="en-US" altLang="lt-LT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katinti</a:t>
            </a:r>
            <a:r>
              <a:rPr lang="en-US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lt-LT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pasitik</a:t>
            </a:r>
            <a:r>
              <a:rPr lang="lt-LT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ė</a:t>
            </a:r>
            <a:r>
              <a:rPr lang="en-US" altLang="lt-LT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jim</a:t>
            </a:r>
            <a:r>
              <a:rPr lang="lt-LT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ą</a:t>
            </a:r>
            <a:r>
              <a:rPr lang="en-US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lt-LT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savimi</a:t>
            </a:r>
            <a:r>
              <a:rPr lang="lt-LT" altLang="lt-LT" i="1" dirty="0">
                <a:solidFill>
                  <a:srgbClr val="000000"/>
                </a:solidFill>
                <a:latin typeface="Consolas" panose="020B0609020204030204" pitchFamily="49" charset="0"/>
              </a:rPr>
              <a:t>“.</a:t>
            </a:r>
            <a:endParaRPr lang="en-US" altLang="lt-LT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altLang="lt-LT" sz="2800" dirty="0">
              <a:solidFill>
                <a:srgbClr val="FFFFFF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566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ė 9">
            <a:extLst>
              <a:ext uri="{FF2B5EF4-FFF2-40B4-BE49-F238E27FC236}">
                <a16:creationId xmlns:a16="http://schemas.microsoft.com/office/drawing/2014/main" id="{B55F3B64-689F-481C-BAF5-C16F2555110F}"/>
              </a:ext>
            </a:extLst>
          </p:cNvPr>
          <p:cNvGrpSpPr/>
          <p:nvPr/>
        </p:nvGrpSpPr>
        <p:grpSpPr>
          <a:xfrm>
            <a:off x="1501474" y="1900076"/>
            <a:ext cx="1839562" cy="1839562"/>
            <a:chOff x="1979721" y="2963845"/>
            <a:chExt cx="1253901" cy="1253901"/>
          </a:xfrm>
        </p:grpSpPr>
        <p:sp>
          <p:nvSpPr>
            <p:cNvPr id="5" name="Apskritimas: tuščiaviduris 4">
              <a:extLst>
                <a:ext uri="{FF2B5EF4-FFF2-40B4-BE49-F238E27FC236}">
                  <a16:creationId xmlns:a16="http://schemas.microsoft.com/office/drawing/2014/main" id="{763576DB-8FA5-409C-A0D9-4D44128043B0}"/>
                </a:ext>
              </a:extLst>
            </p:cNvPr>
            <p:cNvSpPr/>
            <p:nvPr/>
          </p:nvSpPr>
          <p:spPr>
            <a:xfrm>
              <a:off x="1979721" y="2963845"/>
              <a:ext cx="1253901" cy="1253901"/>
            </a:xfrm>
            <a:prstGeom prst="donut">
              <a:avLst>
                <a:gd name="adj" fmla="val 15228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>
                <a:solidFill>
                  <a:schemeClr val="tx1"/>
                </a:solidFill>
              </a:endParaRPr>
            </a:p>
          </p:txBody>
        </p:sp>
        <p:sp>
          <p:nvSpPr>
            <p:cNvPr id="9" name="Laisva forma: figūra 8">
              <a:extLst>
                <a:ext uri="{FF2B5EF4-FFF2-40B4-BE49-F238E27FC236}">
                  <a16:creationId xmlns:a16="http://schemas.microsoft.com/office/drawing/2014/main" id="{92D3A81A-9978-41F9-A8B7-5CF800F8EEDF}"/>
                </a:ext>
              </a:extLst>
            </p:cNvPr>
            <p:cNvSpPr/>
            <p:nvPr/>
          </p:nvSpPr>
          <p:spPr>
            <a:xfrm>
              <a:off x="1983128" y="3607697"/>
              <a:ext cx="1250494" cy="610049"/>
            </a:xfrm>
            <a:custGeom>
              <a:avLst/>
              <a:gdLst>
                <a:gd name="connsiteX0" fmla="*/ 0 w 1250494"/>
                <a:gd name="connsiteY0" fmla="*/ 0 h 610049"/>
                <a:gd name="connsiteX1" fmla="*/ 190944 w 1250494"/>
                <a:gd name="connsiteY1" fmla="*/ 0 h 610049"/>
                <a:gd name="connsiteX2" fmla="*/ 198098 w 1250494"/>
                <a:gd name="connsiteY2" fmla="*/ 70968 h 610049"/>
                <a:gd name="connsiteX3" fmla="*/ 625246 w 1250494"/>
                <a:gd name="connsiteY3" fmla="*/ 419104 h 610049"/>
                <a:gd name="connsiteX4" fmla="*/ 1052394 w 1250494"/>
                <a:gd name="connsiteY4" fmla="*/ 70968 h 610049"/>
                <a:gd name="connsiteX5" fmla="*/ 1059548 w 1250494"/>
                <a:gd name="connsiteY5" fmla="*/ 0 h 610049"/>
                <a:gd name="connsiteX6" fmla="*/ 1250494 w 1250494"/>
                <a:gd name="connsiteY6" fmla="*/ 0 h 610049"/>
                <a:gd name="connsiteX7" fmla="*/ 1239461 w 1250494"/>
                <a:gd name="connsiteY7" fmla="*/ 109450 h 610049"/>
                <a:gd name="connsiteX8" fmla="*/ 625247 w 1250494"/>
                <a:gd name="connsiteY8" fmla="*/ 610049 h 610049"/>
                <a:gd name="connsiteX9" fmla="*/ 11034 w 1250494"/>
                <a:gd name="connsiteY9" fmla="*/ 109450 h 610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50494" h="610049">
                  <a:moveTo>
                    <a:pt x="0" y="0"/>
                  </a:moveTo>
                  <a:lnTo>
                    <a:pt x="190944" y="0"/>
                  </a:lnTo>
                  <a:lnTo>
                    <a:pt x="198098" y="70968"/>
                  </a:lnTo>
                  <a:cubicBezTo>
                    <a:pt x="238754" y="269649"/>
                    <a:pt x="414547" y="419104"/>
                    <a:pt x="625246" y="419104"/>
                  </a:cubicBezTo>
                  <a:cubicBezTo>
                    <a:pt x="835945" y="419104"/>
                    <a:pt x="1011738" y="269649"/>
                    <a:pt x="1052394" y="70968"/>
                  </a:cubicBezTo>
                  <a:lnTo>
                    <a:pt x="1059548" y="0"/>
                  </a:lnTo>
                  <a:lnTo>
                    <a:pt x="1250494" y="0"/>
                  </a:lnTo>
                  <a:lnTo>
                    <a:pt x="1239461" y="109450"/>
                  </a:lnTo>
                  <a:cubicBezTo>
                    <a:pt x="1181000" y="395141"/>
                    <a:pt x="928220" y="610049"/>
                    <a:pt x="625247" y="610049"/>
                  </a:cubicBezTo>
                  <a:cubicBezTo>
                    <a:pt x="322274" y="610049"/>
                    <a:pt x="69495" y="395141"/>
                    <a:pt x="11034" y="109450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</p:grpSp>
      <p:grpSp>
        <p:nvGrpSpPr>
          <p:cNvPr id="11" name="Grupė 10">
            <a:extLst>
              <a:ext uri="{FF2B5EF4-FFF2-40B4-BE49-F238E27FC236}">
                <a16:creationId xmlns:a16="http://schemas.microsoft.com/office/drawing/2014/main" id="{5C4E7FE5-05E2-4F3A-A74A-DCA48AC746FA}"/>
              </a:ext>
            </a:extLst>
          </p:cNvPr>
          <p:cNvGrpSpPr/>
          <p:nvPr/>
        </p:nvGrpSpPr>
        <p:grpSpPr>
          <a:xfrm>
            <a:off x="5186377" y="4312871"/>
            <a:ext cx="1839562" cy="1839562"/>
            <a:chOff x="1979721" y="2963845"/>
            <a:chExt cx="1253901" cy="1253901"/>
          </a:xfrm>
        </p:grpSpPr>
        <p:sp>
          <p:nvSpPr>
            <p:cNvPr id="12" name="Apskritimas: tuščiaviduris 11">
              <a:extLst>
                <a:ext uri="{FF2B5EF4-FFF2-40B4-BE49-F238E27FC236}">
                  <a16:creationId xmlns:a16="http://schemas.microsoft.com/office/drawing/2014/main" id="{9A697A0C-DA92-46DD-A6A9-A7B1E39DE5CF}"/>
                </a:ext>
              </a:extLst>
            </p:cNvPr>
            <p:cNvSpPr/>
            <p:nvPr/>
          </p:nvSpPr>
          <p:spPr>
            <a:xfrm>
              <a:off x="1979721" y="2963845"/>
              <a:ext cx="1253901" cy="1253901"/>
            </a:xfrm>
            <a:prstGeom prst="donut">
              <a:avLst>
                <a:gd name="adj" fmla="val 15228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>
                <a:solidFill>
                  <a:schemeClr val="tx1"/>
                </a:solidFill>
              </a:endParaRPr>
            </a:p>
          </p:txBody>
        </p:sp>
        <p:sp>
          <p:nvSpPr>
            <p:cNvPr id="13" name="Laisva forma: figūra 12">
              <a:extLst>
                <a:ext uri="{FF2B5EF4-FFF2-40B4-BE49-F238E27FC236}">
                  <a16:creationId xmlns:a16="http://schemas.microsoft.com/office/drawing/2014/main" id="{25DE6025-2CB6-472D-9E1D-3EB14BC63A50}"/>
                </a:ext>
              </a:extLst>
            </p:cNvPr>
            <p:cNvSpPr/>
            <p:nvPr/>
          </p:nvSpPr>
          <p:spPr>
            <a:xfrm>
              <a:off x="1983128" y="3607697"/>
              <a:ext cx="1250494" cy="610049"/>
            </a:xfrm>
            <a:custGeom>
              <a:avLst/>
              <a:gdLst>
                <a:gd name="connsiteX0" fmla="*/ 0 w 1250494"/>
                <a:gd name="connsiteY0" fmla="*/ 0 h 610049"/>
                <a:gd name="connsiteX1" fmla="*/ 190944 w 1250494"/>
                <a:gd name="connsiteY1" fmla="*/ 0 h 610049"/>
                <a:gd name="connsiteX2" fmla="*/ 198098 w 1250494"/>
                <a:gd name="connsiteY2" fmla="*/ 70968 h 610049"/>
                <a:gd name="connsiteX3" fmla="*/ 625246 w 1250494"/>
                <a:gd name="connsiteY3" fmla="*/ 419104 h 610049"/>
                <a:gd name="connsiteX4" fmla="*/ 1052394 w 1250494"/>
                <a:gd name="connsiteY4" fmla="*/ 70968 h 610049"/>
                <a:gd name="connsiteX5" fmla="*/ 1059548 w 1250494"/>
                <a:gd name="connsiteY5" fmla="*/ 0 h 610049"/>
                <a:gd name="connsiteX6" fmla="*/ 1250494 w 1250494"/>
                <a:gd name="connsiteY6" fmla="*/ 0 h 610049"/>
                <a:gd name="connsiteX7" fmla="*/ 1239461 w 1250494"/>
                <a:gd name="connsiteY7" fmla="*/ 109450 h 610049"/>
                <a:gd name="connsiteX8" fmla="*/ 625247 w 1250494"/>
                <a:gd name="connsiteY8" fmla="*/ 610049 h 610049"/>
                <a:gd name="connsiteX9" fmla="*/ 11034 w 1250494"/>
                <a:gd name="connsiteY9" fmla="*/ 109450 h 610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50494" h="610049">
                  <a:moveTo>
                    <a:pt x="0" y="0"/>
                  </a:moveTo>
                  <a:lnTo>
                    <a:pt x="190944" y="0"/>
                  </a:lnTo>
                  <a:lnTo>
                    <a:pt x="198098" y="70968"/>
                  </a:lnTo>
                  <a:cubicBezTo>
                    <a:pt x="238754" y="269649"/>
                    <a:pt x="414547" y="419104"/>
                    <a:pt x="625246" y="419104"/>
                  </a:cubicBezTo>
                  <a:cubicBezTo>
                    <a:pt x="835945" y="419104"/>
                    <a:pt x="1011738" y="269649"/>
                    <a:pt x="1052394" y="70968"/>
                  </a:cubicBezTo>
                  <a:lnTo>
                    <a:pt x="1059548" y="0"/>
                  </a:lnTo>
                  <a:lnTo>
                    <a:pt x="1250494" y="0"/>
                  </a:lnTo>
                  <a:lnTo>
                    <a:pt x="1239461" y="109450"/>
                  </a:lnTo>
                  <a:cubicBezTo>
                    <a:pt x="1181000" y="395141"/>
                    <a:pt x="928220" y="610049"/>
                    <a:pt x="625247" y="610049"/>
                  </a:cubicBezTo>
                  <a:cubicBezTo>
                    <a:pt x="322274" y="610049"/>
                    <a:pt x="69495" y="395141"/>
                    <a:pt x="11034" y="109450"/>
                  </a:cubicBezTo>
                  <a:close/>
                </a:path>
              </a:pathLst>
            </a:custGeom>
            <a:solidFill>
              <a:srgbClr val="F311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</p:grpSp>
      <p:grpSp>
        <p:nvGrpSpPr>
          <p:cNvPr id="14" name="Grupė 13">
            <a:extLst>
              <a:ext uri="{FF2B5EF4-FFF2-40B4-BE49-F238E27FC236}">
                <a16:creationId xmlns:a16="http://schemas.microsoft.com/office/drawing/2014/main" id="{F6BF87A5-4360-4241-AC98-00E6C225D397}"/>
              </a:ext>
            </a:extLst>
          </p:cNvPr>
          <p:cNvGrpSpPr/>
          <p:nvPr/>
        </p:nvGrpSpPr>
        <p:grpSpPr>
          <a:xfrm>
            <a:off x="1501473" y="4339176"/>
            <a:ext cx="1839562" cy="1839562"/>
            <a:chOff x="1979721" y="2963845"/>
            <a:chExt cx="1253901" cy="1253901"/>
          </a:xfrm>
        </p:grpSpPr>
        <p:sp>
          <p:nvSpPr>
            <p:cNvPr id="15" name="Apskritimas: tuščiaviduris 14">
              <a:extLst>
                <a:ext uri="{FF2B5EF4-FFF2-40B4-BE49-F238E27FC236}">
                  <a16:creationId xmlns:a16="http://schemas.microsoft.com/office/drawing/2014/main" id="{41D0B207-9170-4521-8976-EB3A80081190}"/>
                </a:ext>
              </a:extLst>
            </p:cNvPr>
            <p:cNvSpPr/>
            <p:nvPr/>
          </p:nvSpPr>
          <p:spPr>
            <a:xfrm>
              <a:off x="1979721" y="2963845"/>
              <a:ext cx="1253901" cy="1253901"/>
            </a:xfrm>
            <a:prstGeom prst="donut">
              <a:avLst>
                <a:gd name="adj" fmla="val 15228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>
                <a:solidFill>
                  <a:schemeClr val="tx1"/>
                </a:solidFill>
              </a:endParaRPr>
            </a:p>
          </p:txBody>
        </p:sp>
        <p:sp>
          <p:nvSpPr>
            <p:cNvPr id="16" name="Laisva forma: figūra 15">
              <a:extLst>
                <a:ext uri="{FF2B5EF4-FFF2-40B4-BE49-F238E27FC236}">
                  <a16:creationId xmlns:a16="http://schemas.microsoft.com/office/drawing/2014/main" id="{8504EB8B-D49C-471F-9B96-B6E00EFC0FDD}"/>
                </a:ext>
              </a:extLst>
            </p:cNvPr>
            <p:cNvSpPr/>
            <p:nvPr/>
          </p:nvSpPr>
          <p:spPr>
            <a:xfrm>
              <a:off x="1983128" y="3607697"/>
              <a:ext cx="1250494" cy="610049"/>
            </a:xfrm>
            <a:custGeom>
              <a:avLst/>
              <a:gdLst>
                <a:gd name="connsiteX0" fmla="*/ 0 w 1250494"/>
                <a:gd name="connsiteY0" fmla="*/ 0 h 610049"/>
                <a:gd name="connsiteX1" fmla="*/ 190944 w 1250494"/>
                <a:gd name="connsiteY1" fmla="*/ 0 h 610049"/>
                <a:gd name="connsiteX2" fmla="*/ 198098 w 1250494"/>
                <a:gd name="connsiteY2" fmla="*/ 70968 h 610049"/>
                <a:gd name="connsiteX3" fmla="*/ 625246 w 1250494"/>
                <a:gd name="connsiteY3" fmla="*/ 419104 h 610049"/>
                <a:gd name="connsiteX4" fmla="*/ 1052394 w 1250494"/>
                <a:gd name="connsiteY4" fmla="*/ 70968 h 610049"/>
                <a:gd name="connsiteX5" fmla="*/ 1059548 w 1250494"/>
                <a:gd name="connsiteY5" fmla="*/ 0 h 610049"/>
                <a:gd name="connsiteX6" fmla="*/ 1250494 w 1250494"/>
                <a:gd name="connsiteY6" fmla="*/ 0 h 610049"/>
                <a:gd name="connsiteX7" fmla="*/ 1239461 w 1250494"/>
                <a:gd name="connsiteY7" fmla="*/ 109450 h 610049"/>
                <a:gd name="connsiteX8" fmla="*/ 625247 w 1250494"/>
                <a:gd name="connsiteY8" fmla="*/ 610049 h 610049"/>
                <a:gd name="connsiteX9" fmla="*/ 11034 w 1250494"/>
                <a:gd name="connsiteY9" fmla="*/ 109450 h 610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50494" h="610049">
                  <a:moveTo>
                    <a:pt x="0" y="0"/>
                  </a:moveTo>
                  <a:lnTo>
                    <a:pt x="190944" y="0"/>
                  </a:lnTo>
                  <a:lnTo>
                    <a:pt x="198098" y="70968"/>
                  </a:lnTo>
                  <a:cubicBezTo>
                    <a:pt x="238754" y="269649"/>
                    <a:pt x="414547" y="419104"/>
                    <a:pt x="625246" y="419104"/>
                  </a:cubicBezTo>
                  <a:cubicBezTo>
                    <a:pt x="835945" y="419104"/>
                    <a:pt x="1011738" y="269649"/>
                    <a:pt x="1052394" y="70968"/>
                  </a:cubicBezTo>
                  <a:lnTo>
                    <a:pt x="1059548" y="0"/>
                  </a:lnTo>
                  <a:lnTo>
                    <a:pt x="1250494" y="0"/>
                  </a:lnTo>
                  <a:lnTo>
                    <a:pt x="1239461" y="109450"/>
                  </a:lnTo>
                  <a:cubicBezTo>
                    <a:pt x="1181000" y="395141"/>
                    <a:pt x="928220" y="610049"/>
                    <a:pt x="625247" y="610049"/>
                  </a:cubicBezTo>
                  <a:cubicBezTo>
                    <a:pt x="322274" y="610049"/>
                    <a:pt x="69495" y="395141"/>
                    <a:pt x="11034" y="10945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 dirty="0"/>
            </a:p>
          </p:txBody>
        </p:sp>
      </p:grpSp>
      <p:grpSp>
        <p:nvGrpSpPr>
          <p:cNvPr id="17" name="Grupė 16">
            <a:extLst>
              <a:ext uri="{FF2B5EF4-FFF2-40B4-BE49-F238E27FC236}">
                <a16:creationId xmlns:a16="http://schemas.microsoft.com/office/drawing/2014/main" id="{FE40D348-F23E-45AF-859A-CEED6EB3C3CD}"/>
              </a:ext>
            </a:extLst>
          </p:cNvPr>
          <p:cNvGrpSpPr/>
          <p:nvPr/>
        </p:nvGrpSpPr>
        <p:grpSpPr>
          <a:xfrm>
            <a:off x="8861049" y="1900076"/>
            <a:ext cx="1839562" cy="1839562"/>
            <a:chOff x="1979721" y="2963845"/>
            <a:chExt cx="1253901" cy="1253901"/>
          </a:xfrm>
        </p:grpSpPr>
        <p:sp>
          <p:nvSpPr>
            <p:cNvPr id="18" name="Apskritimas: tuščiaviduris 17">
              <a:extLst>
                <a:ext uri="{FF2B5EF4-FFF2-40B4-BE49-F238E27FC236}">
                  <a16:creationId xmlns:a16="http://schemas.microsoft.com/office/drawing/2014/main" id="{5DC3A56B-6E63-4BAD-BD72-4AB180A96F8B}"/>
                </a:ext>
              </a:extLst>
            </p:cNvPr>
            <p:cNvSpPr/>
            <p:nvPr/>
          </p:nvSpPr>
          <p:spPr>
            <a:xfrm>
              <a:off x="1979721" y="2963845"/>
              <a:ext cx="1253901" cy="1253901"/>
            </a:xfrm>
            <a:prstGeom prst="donut">
              <a:avLst>
                <a:gd name="adj" fmla="val 15228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>
                <a:solidFill>
                  <a:schemeClr val="tx1"/>
                </a:solidFill>
              </a:endParaRPr>
            </a:p>
          </p:txBody>
        </p:sp>
        <p:sp>
          <p:nvSpPr>
            <p:cNvPr id="19" name="Laisva forma: figūra 18">
              <a:extLst>
                <a:ext uri="{FF2B5EF4-FFF2-40B4-BE49-F238E27FC236}">
                  <a16:creationId xmlns:a16="http://schemas.microsoft.com/office/drawing/2014/main" id="{F99805ED-FEC9-4A25-AD05-0E1F59A1F65A}"/>
                </a:ext>
              </a:extLst>
            </p:cNvPr>
            <p:cNvSpPr/>
            <p:nvPr/>
          </p:nvSpPr>
          <p:spPr>
            <a:xfrm>
              <a:off x="1983128" y="3607697"/>
              <a:ext cx="1250494" cy="610049"/>
            </a:xfrm>
            <a:custGeom>
              <a:avLst/>
              <a:gdLst>
                <a:gd name="connsiteX0" fmla="*/ 0 w 1250494"/>
                <a:gd name="connsiteY0" fmla="*/ 0 h 610049"/>
                <a:gd name="connsiteX1" fmla="*/ 190944 w 1250494"/>
                <a:gd name="connsiteY1" fmla="*/ 0 h 610049"/>
                <a:gd name="connsiteX2" fmla="*/ 198098 w 1250494"/>
                <a:gd name="connsiteY2" fmla="*/ 70968 h 610049"/>
                <a:gd name="connsiteX3" fmla="*/ 625246 w 1250494"/>
                <a:gd name="connsiteY3" fmla="*/ 419104 h 610049"/>
                <a:gd name="connsiteX4" fmla="*/ 1052394 w 1250494"/>
                <a:gd name="connsiteY4" fmla="*/ 70968 h 610049"/>
                <a:gd name="connsiteX5" fmla="*/ 1059548 w 1250494"/>
                <a:gd name="connsiteY5" fmla="*/ 0 h 610049"/>
                <a:gd name="connsiteX6" fmla="*/ 1250494 w 1250494"/>
                <a:gd name="connsiteY6" fmla="*/ 0 h 610049"/>
                <a:gd name="connsiteX7" fmla="*/ 1239461 w 1250494"/>
                <a:gd name="connsiteY7" fmla="*/ 109450 h 610049"/>
                <a:gd name="connsiteX8" fmla="*/ 625247 w 1250494"/>
                <a:gd name="connsiteY8" fmla="*/ 610049 h 610049"/>
                <a:gd name="connsiteX9" fmla="*/ 11034 w 1250494"/>
                <a:gd name="connsiteY9" fmla="*/ 109450 h 610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50494" h="610049">
                  <a:moveTo>
                    <a:pt x="0" y="0"/>
                  </a:moveTo>
                  <a:lnTo>
                    <a:pt x="190944" y="0"/>
                  </a:lnTo>
                  <a:lnTo>
                    <a:pt x="198098" y="70968"/>
                  </a:lnTo>
                  <a:cubicBezTo>
                    <a:pt x="238754" y="269649"/>
                    <a:pt x="414547" y="419104"/>
                    <a:pt x="625246" y="419104"/>
                  </a:cubicBezTo>
                  <a:cubicBezTo>
                    <a:pt x="835945" y="419104"/>
                    <a:pt x="1011738" y="269649"/>
                    <a:pt x="1052394" y="70968"/>
                  </a:cubicBezTo>
                  <a:lnTo>
                    <a:pt x="1059548" y="0"/>
                  </a:lnTo>
                  <a:lnTo>
                    <a:pt x="1250494" y="0"/>
                  </a:lnTo>
                  <a:lnTo>
                    <a:pt x="1239461" y="109450"/>
                  </a:lnTo>
                  <a:cubicBezTo>
                    <a:pt x="1181000" y="395141"/>
                    <a:pt x="928220" y="610049"/>
                    <a:pt x="625247" y="610049"/>
                  </a:cubicBezTo>
                  <a:cubicBezTo>
                    <a:pt x="322274" y="610049"/>
                    <a:pt x="69495" y="395141"/>
                    <a:pt x="11034" y="109450"/>
                  </a:cubicBezTo>
                  <a:close/>
                </a:path>
              </a:pathLst>
            </a:custGeom>
            <a:solidFill>
              <a:srgbClr val="99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</p:grpSp>
      <p:grpSp>
        <p:nvGrpSpPr>
          <p:cNvPr id="20" name="Grupė 19">
            <a:extLst>
              <a:ext uri="{FF2B5EF4-FFF2-40B4-BE49-F238E27FC236}">
                <a16:creationId xmlns:a16="http://schemas.microsoft.com/office/drawing/2014/main" id="{93FD1E99-FB6C-4AA6-A45C-2B5CFCA92D19}"/>
              </a:ext>
            </a:extLst>
          </p:cNvPr>
          <p:cNvGrpSpPr/>
          <p:nvPr/>
        </p:nvGrpSpPr>
        <p:grpSpPr>
          <a:xfrm>
            <a:off x="5186378" y="1900076"/>
            <a:ext cx="1839562" cy="1839562"/>
            <a:chOff x="1979721" y="2963845"/>
            <a:chExt cx="1253901" cy="1253901"/>
          </a:xfrm>
        </p:grpSpPr>
        <p:sp>
          <p:nvSpPr>
            <p:cNvPr id="21" name="Apskritimas: tuščiaviduris 20">
              <a:extLst>
                <a:ext uri="{FF2B5EF4-FFF2-40B4-BE49-F238E27FC236}">
                  <a16:creationId xmlns:a16="http://schemas.microsoft.com/office/drawing/2014/main" id="{46D5A8F8-2EDA-432E-9B9C-04A817D30D52}"/>
                </a:ext>
              </a:extLst>
            </p:cNvPr>
            <p:cNvSpPr/>
            <p:nvPr/>
          </p:nvSpPr>
          <p:spPr>
            <a:xfrm>
              <a:off x="1979721" y="2963845"/>
              <a:ext cx="1253901" cy="1253901"/>
            </a:xfrm>
            <a:prstGeom prst="donut">
              <a:avLst>
                <a:gd name="adj" fmla="val 15228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>
                <a:solidFill>
                  <a:schemeClr val="tx1"/>
                </a:solidFill>
              </a:endParaRPr>
            </a:p>
          </p:txBody>
        </p:sp>
        <p:sp>
          <p:nvSpPr>
            <p:cNvPr id="22" name="Laisva forma: figūra 21">
              <a:extLst>
                <a:ext uri="{FF2B5EF4-FFF2-40B4-BE49-F238E27FC236}">
                  <a16:creationId xmlns:a16="http://schemas.microsoft.com/office/drawing/2014/main" id="{E8B04FB5-47A3-447E-82AC-D510C60F0D0F}"/>
                </a:ext>
              </a:extLst>
            </p:cNvPr>
            <p:cNvSpPr/>
            <p:nvPr/>
          </p:nvSpPr>
          <p:spPr>
            <a:xfrm>
              <a:off x="1983128" y="3607697"/>
              <a:ext cx="1250494" cy="610049"/>
            </a:xfrm>
            <a:custGeom>
              <a:avLst/>
              <a:gdLst>
                <a:gd name="connsiteX0" fmla="*/ 0 w 1250494"/>
                <a:gd name="connsiteY0" fmla="*/ 0 h 610049"/>
                <a:gd name="connsiteX1" fmla="*/ 190944 w 1250494"/>
                <a:gd name="connsiteY1" fmla="*/ 0 h 610049"/>
                <a:gd name="connsiteX2" fmla="*/ 198098 w 1250494"/>
                <a:gd name="connsiteY2" fmla="*/ 70968 h 610049"/>
                <a:gd name="connsiteX3" fmla="*/ 625246 w 1250494"/>
                <a:gd name="connsiteY3" fmla="*/ 419104 h 610049"/>
                <a:gd name="connsiteX4" fmla="*/ 1052394 w 1250494"/>
                <a:gd name="connsiteY4" fmla="*/ 70968 h 610049"/>
                <a:gd name="connsiteX5" fmla="*/ 1059548 w 1250494"/>
                <a:gd name="connsiteY5" fmla="*/ 0 h 610049"/>
                <a:gd name="connsiteX6" fmla="*/ 1250494 w 1250494"/>
                <a:gd name="connsiteY6" fmla="*/ 0 h 610049"/>
                <a:gd name="connsiteX7" fmla="*/ 1239461 w 1250494"/>
                <a:gd name="connsiteY7" fmla="*/ 109450 h 610049"/>
                <a:gd name="connsiteX8" fmla="*/ 625247 w 1250494"/>
                <a:gd name="connsiteY8" fmla="*/ 610049 h 610049"/>
                <a:gd name="connsiteX9" fmla="*/ 11034 w 1250494"/>
                <a:gd name="connsiteY9" fmla="*/ 109450 h 610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50494" h="610049">
                  <a:moveTo>
                    <a:pt x="0" y="0"/>
                  </a:moveTo>
                  <a:lnTo>
                    <a:pt x="190944" y="0"/>
                  </a:lnTo>
                  <a:lnTo>
                    <a:pt x="198098" y="70968"/>
                  </a:lnTo>
                  <a:cubicBezTo>
                    <a:pt x="238754" y="269649"/>
                    <a:pt x="414547" y="419104"/>
                    <a:pt x="625246" y="419104"/>
                  </a:cubicBezTo>
                  <a:cubicBezTo>
                    <a:pt x="835945" y="419104"/>
                    <a:pt x="1011738" y="269649"/>
                    <a:pt x="1052394" y="70968"/>
                  </a:cubicBezTo>
                  <a:lnTo>
                    <a:pt x="1059548" y="0"/>
                  </a:lnTo>
                  <a:lnTo>
                    <a:pt x="1250494" y="0"/>
                  </a:lnTo>
                  <a:lnTo>
                    <a:pt x="1239461" y="109450"/>
                  </a:lnTo>
                  <a:cubicBezTo>
                    <a:pt x="1181000" y="395141"/>
                    <a:pt x="928220" y="610049"/>
                    <a:pt x="625247" y="610049"/>
                  </a:cubicBezTo>
                  <a:cubicBezTo>
                    <a:pt x="322274" y="610049"/>
                    <a:pt x="69495" y="395141"/>
                    <a:pt x="11034" y="10945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</p:grpSp>
      <p:grpSp>
        <p:nvGrpSpPr>
          <p:cNvPr id="23" name="Grupė 22">
            <a:extLst>
              <a:ext uri="{FF2B5EF4-FFF2-40B4-BE49-F238E27FC236}">
                <a16:creationId xmlns:a16="http://schemas.microsoft.com/office/drawing/2014/main" id="{4D8F6F21-33FF-4434-B537-38945F386355}"/>
              </a:ext>
            </a:extLst>
          </p:cNvPr>
          <p:cNvGrpSpPr/>
          <p:nvPr/>
        </p:nvGrpSpPr>
        <p:grpSpPr>
          <a:xfrm>
            <a:off x="8824304" y="4312870"/>
            <a:ext cx="1839562" cy="1839562"/>
            <a:chOff x="1979721" y="2963845"/>
            <a:chExt cx="1253901" cy="1253901"/>
          </a:xfrm>
        </p:grpSpPr>
        <p:sp>
          <p:nvSpPr>
            <p:cNvPr id="24" name="Apskritimas: tuščiaviduris 23">
              <a:extLst>
                <a:ext uri="{FF2B5EF4-FFF2-40B4-BE49-F238E27FC236}">
                  <a16:creationId xmlns:a16="http://schemas.microsoft.com/office/drawing/2014/main" id="{7BFD375F-65F5-45F1-9DA8-EC106A82273B}"/>
                </a:ext>
              </a:extLst>
            </p:cNvPr>
            <p:cNvSpPr/>
            <p:nvPr/>
          </p:nvSpPr>
          <p:spPr>
            <a:xfrm>
              <a:off x="1979721" y="2963845"/>
              <a:ext cx="1253901" cy="1253901"/>
            </a:xfrm>
            <a:prstGeom prst="donut">
              <a:avLst>
                <a:gd name="adj" fmla="val 15228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>
                <a:solidFill>
                  <a:schemeClr val="tx1"/>
                </a:solidFill>
              </a:endParaRPr>
            </a:p>
          </p:txBody>
        </p:sp>
        <p:sp>
          <p:nvSpPr>
            <p:cNvPr id="25" name="Laisva forma: figūra 24">
              <a:extLst>
                <a:ext uri="{FF2B5EF4-FFF2-40B4-BE49-F238E27FC236}">
                  <a16:creationId xmlns:a16="http://schemas.microsoft.com/office/drawing/2014/main" id="{6C47DD9F-E226-4BD1-B965-30E828E46534}"/>
                </a:ext>
              </a:extLst>
            </p:cNvPr>
            <p:cNvSpPr/>
            <p:nvPr/>
          </p:nvSpPr>
          <p:spPr>
            <a:xfrm>
              <a:off x="1983128" y="3607697"/>
              <a:ext cx="1250494" cy="610049"/>
            </a:xfrm>
            <a:custGeom>
              <a:avLst/>
              <a:gdLst>
                <a:gd name="connsiteX0" fmla="*/ 0 w 1250494"/>
                <a:gd name="connsiteY0" fmla="*/ 0 h 610049"/>
                <a:gd name="connsiteX1" fmla="*/ 190944 w 1250494"/>
                <a:gd name="connsiteY1" fmla="*/ 0 h 610049"/>
                <a:gd name="connsiteX2" fmla="*/ 198098 w 1250494"/>
                <a:gd name="connsiteY2" fmla="*/ 70968 h 610049"/>
                <a:gd name="connsiteX3" fmla="*/ 625246 w 1250494"/>
                <a:gd name="connsiteY3" fmla="*/ 419104 h 610049"/>
                <a:gd name="connsiteX4" fmla="*/ 1052394 w 1250494"/>
                <a:gd name="connsiteY4" fmla="*/ 70968 h 610049"/>
                <a:gd name="connsiteX5" fmla="*/ 1059548 w 1250494"/>
                <a:gd name="connsiteY5" fmla="*/ 0 h 610049"/>
                <a:gd name="connsiteX6" fmla="*/ 1250494 w 1250494"/>
                <a:gd name="connsiteY6" fmla="*/ 0 h 610049"/>
                <a:gd name="connsiteX7" fmla="*/ 1239461 w 1250494"/>
                <a:gd name="connsiteY7" fmla="*/ 109450 h 610049"/>
                <a:gd name="connsiteX8" fmla="*/ 625247 w 1250494"/>
                <a:gd name="connsiteY8" fmla="*/ 610049 h 610049"/>
                <a:gd name="connsiteX9" fmla="*/ 11034 w 1250494"/>
                <a:gd name="connsiteY9" fmla="*/ 109450 h 610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50494" h="610049">
                  <a:moveTo>
                    <a:pt x="0" y="0"/>
                  </a:moveTo>
                  <a:lnTo>
                    <a:pt x="190944" y="0"/>
                  </a:lnTo>
                  <a:lnTo>
                    <a:pt x="198098" y="70968"/>
                  </a:lnTo>
                  <a:cubicBezTo>
                    <a:pt x="238754" y="269649"/>
                    <a:pt x="414547" y="419104"/>
                    <a:pt x="625246" y="419104"/>
                  </a:cubicBezTo>
                  <a:cubicBezTo>
                    <a:pt x="835945" y="419104"/>
                    <a:pt x="1011738" y="269649"/>
                    <a:pt x="1052394" y="70968"/>
                  </a:cubicBezTo>
                  <a:lnTo>
                    <a:pt x="1059548" y="0"/>
                  </a:lnTo>
                  <a:lnTo>
                    <a:pt x="1250494" y="0"/>
                  </a:lnTo>
                  <a:lnTo>
                    <a:pt x="1239461" y="109450"/>
                  </a:lnTo>
                  <a:cubicBezTo>
                    <a:pt x="1181000" y="395141"/>
                    <a:pt x="928220" y="610049"/>
                    <a:pt x="625247" y="610049"/>
                  </a:cubicBezTo>
                  <a:cubicBezTo>
                    <a:pt x="322274" y="610049"/>
                    <a:pt x="69495" y="395141"/>
                    <a:pt x="11034" y="10945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</p:grpSp>
      <p:sp>
        <p:nvSpPr>
          <p:cNvPr id="26" name="Stačiakampis 25">
            <a:extLst>
              <a:ext uri="{FF2B5EF4-FFF2-40B4-BE49-F238E27FC236}">
                <a16:creationId xmlns:a16="http://schemas.microsoft.com/office/drawing/2014/main" id="{6EAEBED8-A96E-4AD9-AC60-F496129D5562}"/>
              </a:ext>
            </a:extLst>
          </p:cNvPr>
          <p:cNvSpPr/>
          <p:nvPr/>
        </p:nvSpPr>
        <p:spPr>
          <a:xfrm>
            <a:off x="1391847" y="2828492"/>
            <a:ext cx="9458960" cy="9291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7" name="Stačiakampis 26">
            <a:extLst>
              <a:ext uri="{FF2B5EF4-FFF2-40B4-BE49-F238E27FC236}">
                <a16:creationId xmlns:a16="http://schemas.microsoft.com/office/drawing/2014/main" id="{72C6605C-29C7-41B9-880F-B5A08BBB3B98}"/>
              </a:ext>
            </a:extLst>
          </p:cNvPr>
          <p:cNvSpPr/>
          <p:nvPr/>
        </p:nvSpPr>
        <p:spPr>
          <a:xfrm>
            <a:off x="1402080" y="5253925"/>
            <a:ext cx="9458960" cy="9291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BA6B61B-85FC-41B4-9BD9-90EBF0B0F851}"/>
              </a:ext>
            </a:extLst>
          </p:cNvPr>
          <p:cNvSpPr txBox="1"/>
          <p:nvPr/>
        </p:nvSpPr>
        <p:spPr>
          <a:xfrm>
            <a:off x="1808012" y="2442285"/>
            <a:ext cx="12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>
                <a:solidFill>
                  <a:srgbClr val="33CCCC"/>
                </a:solidFill>
              </a:rPr>
              <a:t>26,41%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C094B70-0DD1-46F7-90BF-5DE1C5797A9F}"/>
              </a:ext>
            </a:extLst>
          </p:cNvPr>
          <p:cNvSpPr txBox="1"/>
          <p:nvPr/>
        </p:nvSpPr>
        <p:spPr>
          <a:xfrm>
            <a:off x="5492916" y="2442285"/>
            <a:ext cx="12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>
                <a:solidFill>
                  <a:srgbClr val="FFC000"/>
                </a:solidFill>
              </a:rPr>
              <a:t>20,85%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C94261-3FEF-4A3A-8142-9AC5C4C8FF28}"/>
              </a:ext>
            </a:extLst>
          </p:cNvPr>
          <p:cNvSpPr txBox="1"/>
          <p:nvPr/>
        </p:nvSpPr>
        <p:spPr>
          <a:xfrm>
            <a:off x="9174412" y="2442285"/>
            <a:ext cx="12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>
                <a:solidFill>
                  <a:srgbClr val="99FFCC"/>
                </a:solidFill>
              </a:rPr>
              <a:t>19,30%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AB57000-3358-43A2-A9FE-058D256388EB}"/>
              </a:ext>
            </a:extLst>
          </p:cNvPr>
          <p:cNvSpPr txBox="1"/>
          <p:nvPr/>
        </p:nvSpPr>
        <p:spPr>
          <a:xfrm>
            <a:off x="1814827" y="4845763"/>
            <a:ext cx="12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>
                <a:solidFill>
                  <a:srgbClr val="0070C0"/>
                </a:solidFill>
              </a:rPr>
              <a:t>13,41%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F2CFF00-116F-4A52-BF92-C89BA97E2A24}"/>
              </a:ext>
            </a:extLst>
          </p:cNvPr>
          <p:cNvSpPr txBox="1"/>
          <p:nvPr/>
        </p:nvSpPr>
        <p:spPr>
          <a:xfrm>
            <a:off x="5492916" y="4845763"/>
            <a:ext cx="12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>
                <a:solidFill>
                  <a:srgbClr val="F311C8"/>
                </a:solidFill>
              </a:rPr>
              <a:t>13,16%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82BC04-A301-4E80-AD95-8742EC0EA820}"/>
              </a:ext>
            </a:extLst>
          </p:cNvPr>
          <p:cNvSpPr txBox="1"/>
          <p:nvPr/>
        </p:nvSpPr>
        <p:spPr>
          <a:xfrm>
            <a:off x="9269143" y="4847160"/>
            <a:ext cx="12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>
                <a:solidFill>
                  <a:srgbClr val="008000"/>
                </a:solidFill>
              </a:rPr>
              <a:t>6,87%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4CFDB59-34BC-4FBC-B5E9-B53C79835D0E}"/>
              </a:ext>
            </a:extLst>
          </p:cNvPr>
          <p:cNvSpPr txBox="1"/>
          <p:nvPr/>
        </p:nvSpPr>
        <p:spPr>
          <a:xfrm>
            <a:off x="1391847" y="2904773"/>
            <a:ext cx="2058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Nesusiduria su sunkumais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8C05070-F076-4072-B97C-6AD2ED9BB3D9}"/>
              </a:ext>
            </a:extLst>
          </p:cNvPr>
          <p:cNvSpPr txBox="1"/>
          <p:nvPr/>
        </p:nvSpPr>
        <p:spPr>
          <a:xfrm>
            <a:off x="5076751" y="2904773"/>
            <a:ext cx="2058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Tvarkydami dokumentaciją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684073-EA0C-4E9C-B6F3-CB3E3EDA8565}"/>
              </a:ext>
            </a:extLst>
          </p:cNvPr>
          <p:cNvSpPr txBox="1"/>
          <p:nvPr/>
        </p:nvSpPr>
        <p:spPr>
          <a:xfrm>
            <a:off x="8751422" y="2904773"/>
            <a:ext cx="2058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Surinkti mokinių grupę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2BD95AA-395B-4748-8A60-05403446E0B1}"/>
              </a:ext>
            </a:extLst>
          </p:cNvPr>
          <p:cNvSpPr txBox="1"/>
          <p:nvPr/>
        </p:nvSpPr>
        <p:spPr>
          <a:xfrm>
            <a:off x="844540" y="5321866"/>
            <a:ext cx="3153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Integruoti vaikus, turinčius specialiųjų poreikių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87B08C1-6568-43E6-8581-CA74DF04A7D4}"/>
              </a:ext>
            </a:extLst>
          </p:cNvPr>
          <p:cNvSpPr txBox="1"/>
          <p:nvPr/>
        </p:nvSpPr>
        <p:spPr>
          <a:xfrm>
            <a:off x="4675325" y="5321866"/>
            <a:ext cx="2912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Rasti pritaikytas patalpas užsiėmimų vykdymui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0C28AD2-2995-462A-98A4-DEEF539BD327}"/>
              </a:ext>
            </a:extLst>
          </p:cNvPr>
          <p:cNvSpPr txBox="1"/>
          <p:nvPr/>
        </p:nvSpPr>
        <p:spPr>
          <a:xfrm>
            <a:off x="8426443" y="5446601"/>
            <a:ext cx="2635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Parengti ugdymo programą</a:t>
            </a:r>
          </a:p>
        </p:txBody>
      </p:sp>
      <p:sp>
        <p:nvSpPr>
          <p:cNvPr id="43" name="Rectangle 11">
            <a:extLst>
              <a:ext uri="{FF2B5EF4-FFF2-40B4-BE49-F238E27FC236}">
                <a16:creationId xmlns:a16="http://schemas.microsoft.com/office/drawing/2014/main" id="{F0FA1CB0-53FD-451A-B0CC-9FD5603CF2F1}"/>
              </a:ext>
            </a:extLst>
          </p:cNvPr>
          <p:cNvSpPr/>
          <p:nvPr/>
        </p:nvSpPr>
        <p:spPr>
          <a:xfrm>
            <a:off x="756082" y="222950"/>
            <a:ext cx="10679837" cy="1341690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64770" tIns="64770" rIns="64770" bIns="64770" spcCol="127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Su kokiais sunkumais susiduriate organizuodami užsiėmimus pagal NVŠ mokykloje esančia tvarką? (N=937)</a:t>
            </a:r>
            <a:endParaRPr lang="en-US" sz="2800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3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524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251800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084400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448400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421400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42200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FDE93C-79F7-48B4-9A75-7CB67315A412}"/>
              </a:ext>
            </a:extLst>
          </p:cNvPr>
          <p:cNvSpPr txBox="1"/>
          <p:nvPr/>
        </p:nvSpPr>
        <p:spPr>
          <a:xfrm>
            <a:off x="508000" y="1228398"/>
            <a:ext cx="5331047" cy="440120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lt-LT" sz="2400" b="1" dirty="0">
                <a:latin typeface="Consolas" panose="020B0609020204030204" pitchFamily="49" charset="0"/>
              </a:rPr>
              <a:t>Kaip manote, ką reikia keisti ir tobulinti NVŠ ugdymo mokyklose?</a:t>
            </a:r>
            <a:r>
              <a:rPr lang="en-US" sz="2400" b="1" dirty="0">
                <a:latin typeface="Consolas" panose="020B0609020204030204" pitchFamily="49" charset="0"/>
              </a:rPr>
              <a:t> (N=937)</a:t>
            </a:r>
          </a:p>
          <a:p>
            <a:endParaRPr lang="lt-LT" sz="1600" dirty="0">
              <a:latin typeface="Consolas" panose="020B0609020204030204" pitchFamily="49" charset="0"/>
            </a:endParaRPr>
          </a:p>
          <a:p>
            <a:pPr marL="640080" indent="-457200">
              <a:buFont typeface="Arial"/>
              <a:buChar char="•"/>
            </a:pPr>
            <a:r>
              <a:rPr lang="lt-LT" sz="2400" dirty="0">
                <a:latin typeface="Consolas" panose="020B0609020204030204" pitchFamily="49" charset="0"/>
              </a:rPr>
              <a:t>Tobulinti finansavimo paskirstymą (19,25 </a:t>
            </a:r>
            <a:r>
              <a:rPr lang="en-US" sz="2400" dirty="0">
                <a:latin typeface="Consolas" panose="020B0609020204030204" pitchFamily="49" charset="0"/>
              </a:rPr>
              <a:t>%</a:t>
            </a:r>
            <a:r>
              <a:rPr lang="lt-LT" sz="2400" dirty="0">
                <a:latin typeface="Consolas" panose="020B0609020204030204" pitchFamily="49" charset="0"/>
              </a:rPr>
              <a:t>);</a:t>
            </a:r>
            <a:endParaRPr lang="lt-LT" sz="2400" dirty="0">
              <a:latin typeface="Consolas" panose="020B0609020204030204" pitchFamily="49" charset="0"/>
              <a:cs typeface="Calibri"/>
            </a:endParaRPr>
          </a:p>
          <a:p>
            <a:pPr marL="640080" indent="-457200">
              <a:buFont typeface="Arial"/>
              <a:buChar char="•"/>
            </a:pPr>
            <a:r>
              <a:rPr lang="lt-LT" sz="2400" dirty="0">
                <a:latin typeface="Consolas" panose="020B0609020204030204" pitchFamily="49" charset="0"/>
              </a:rPr>
              <a:t>Aprūpinti NVŠ mokyklos reikalinga įranga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lt-LT" sz="2400" dirty="0">
                <a:latin typeface="Consolas" panose="020B0609020204030204" pitchFamily="49" charset="0"/>
              </a:rPr>
              <a:t>(1</a:t>
            </a:r>
            <a:r>
              <a:rPr lang="en-US" sz="2400" dirty="0">
                <a:latin typeface="Consolas" panose="020B0609020204030204" pitchFamily="49" charset="0"/>
              </a:rPr>
              <a:t>6,66</a:t>
            </a:r>
            <a:r>
              <a:rPr lang="lt-LT" sz="2400" dirty="0">
                <a:latin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</a:rPr>
              <a:t>%</a:t>
            </a:r>
            <a:r>
              <a:rPr lang="lt-LT" sz="2400" dirty="0">
                <a:latin typeface="Consolas" panose="020B0609020204030204" pitchFamily="49" charset="0"/>
              </a:rPr>
              <a:t>);</a:t>
            </a:r>
            <a:endParaRPr lang="lt-LT" sz="2400" dirty="0">
              <a:latin typeface="Consolas" panose="020B0609020204030204" pitchFamily="49" charset="0"/>
              <a:cs typeface="Calibri"/>
            </a:endParaRPr>
          </a:p>
          <a:p>
            <a:pPr marL="640080" indent="-457200">
              <a:buFont typeface="Arial"/>
              <a:buChar char="•"/>
            </a:pPr>
            <a:r>
              <a:rPr lang="lt-LT" sz="2400" dirty="0">
                <a:latin typeface="Consolas" panose="020B0609020204030204" pitchFamily="49" charset="0"/>
              </a:rPr>
              <a:t>Atnaujinti NVŠ mokyklos patalpas</a:t>
            </a:r>
            <a:r>
              <a:rPr lang="en-US" sz="2400" dirty="0">
                <a:latin typeface="Consolas" panose="020B0609020204030204" pitchFamily="49" charset="0"/>
              </a:rPr>
              <a:t> (10,11 %)</a:t>
            </a:r>
          </a:p>
          <a:p>
            <a:pPr marL="640080" indent="-457200">
              <a:buFont typeface="Arial"/>
              <a:buChar char="•"/>
            </a:pPr>
            <a:r>
              <a:rPr lang="en-US" sz="2400" dirty="0">
                <a:latin typeface="Consolas" panose="020B0609020204030204" pitchFamily="49" charset="0"/>
                <a:cs typeface="Calibri"/>
              </a:rPr>
              <a:t>...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E270A1-C968-4AD6-9765-D532CD01C37C}"/>
              </a:ext>
            </a:extLst>
          </p:cNvPr>
          <p:cNvSpPr txBox="1"/>
          <p:nvPr/>
        </p:nvSpPr>
        <p:spPr>
          <a:xfrm>
            <a:off x="6553200" y="335846"/>
            <a:ext cx="5419297" cy="618630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lt-LT" sz="2000" b="1" dirty="0">
                <a:latin typeface="Consolas" panose="020B0609020204030204" pitchFamily="49" charset="0"/>
              </a:rPr>
              <a:t>Papildomi atviro tipo atsakymai</a:t>
            </a:r>
            <a:r>
              <a:rPr lang="lt-LT" sz="2000" dirty="0">
                <a:latin typeface="Consolas" panose="020B0609020204030204" pitchFamily="49" charset="0"/>
              </a:rPr>
              <a:t>: </a:t>
            </a:r>
          </a:p>
          <a:p>
            <a:endParaRPr lang="lt-LT" dirty="0">
              <a:latin typeface="Consolas" panose="020B0609020204030204" pitchFamily="49" charset="0"/>
            </a:endParaRPr>
          </a:p>
          <a:p>
            <a:r>
              <a:rPr lang="lt-LT" dirty="0">
                <a:latin typeface="Consolas" panose="020B0609020204030204" pitchFamily="49" charset="0"/>
              </a:rPr>
              <a:t>„</a:t>
            </a:r>
            <a:r>
              <a:rPr lang="lt-LT" b="1" i="1" dirty="0">
                <a:latin typeface="Consolas" panose="020B0609020204030204" pitchFamily="49" charset="0"/>
              </a:rPr>
              <a:t>Keisti mąstymą</a:t>
            </a:r>
            <a:r>
              <a:rPr lang="lt-LT" i="1" dirty="0">
                <a:latin typeface="Consolas" panose="020B0609020204030204" pitchFamily="49" charset="0"/>
              </a:rPr>
              <a:t>, kad svarbu vaikų kiekybė, o ne vaikų pasiekiami rezultatai užsiėmimo metu”; </a:t>
            </a:r>
            <a:endParaRPr lang="lt-LT" dirty="0">
              <a:latin typeface="Consolas" panose="020B0609020204030204" pitchFamily="49" charset="0"/>
            </a:endParaRPr>
          </a:p>
          <a:p>
            <a:endParaRPr lang="lt-LT" i="1" dirty="0">
              <a:latin typeface="Consolas" panose="020B0609020204030204" pitchFamily="49" charset="0"/>
              <a:cs typeface="Calibri"/>
            </a:endParaRPr>
          </a:p>
          <a:p>
            <a:r>
              <a:rPr lang="lt-LT" i="1" dirty="0">
                <a:latin typeface="Consolas" panose="020B0609020204030204" pitchFamily="49" charset="0"/>
              </a:rPr>
              <a:t>„</a:t>
            </a:r>
            <a:r>
              <a:rPr lang="lt-LT" b="1" i="1" dirty="0">
                <a:latin typeface="Consolas" panose="020B0609020204030204" pitchFamily="49" charset="0"/>
              </a:rPr>
              <a:t>Tobulinti teisės aktus</a:t>
            </a:r>
            <a:r>
              <a:rPr lang="lt-LT" i="1" dirty="0">
                <a:latin typeface="Consolas" panose="020B0609020204030204" pitchFamily="49" charset="0"/>
              </a:rPr>
              <a:t> ir apibrėžtumą šioje srityje”; </a:t>
            </a:r>
            <a:endParaRPr lang="lt-LT" dirty="0">
              <a:latin typeface="Consolas" panose="020B0609020204030204" pitchFamily="49" charset="0"/>
              <a:cs typeface="Calibri"/>
            </a:endParaRPr>
          </a:p>
          <a:p>
            <a:endParaRPr lang="lt-LT" i="1" dirty="0">
              <a:latin typeface="Consolas" panose="020B0609020204030204" pitchFamily="49" charset="0"/>
              <a:cs typeface="Calibri"/>
            </a:endParaRPr>
          </a:p>
          <a:p>
            <a:r>
              <a:rPr lang="lt-LT" i="1" dirty="0">
                <a:latin typeface="Consolas" panose="020B0609020204030204" pitchFamily="49" charset="0"/>
              </a:rPr>
              <a:t>„Norėtųsi didesnės ir visapusiškos pagarbos ir pasitikėjimo, </a:t>
            </a:r>
            <a:r>
              <a:rPr lang="lt-LT" b="1" i="1" dirty="0">
                <a:latin typeface="Consolas" panose="020B0609020204030204" pitchFamily="49" charset="0"/>
              </a:rPr>
              <a:t>ne perdėtos kontrolės</a:t>
            </a:r>
            <a:r>
              <a:rPr lang="lt-LT" i="1" dirty="0">
                <a:latin typeface="Consolas" panose="020B0609020204030204" pitchFamily="49" charset="0"/>
              </a:rPr>
              <a:t>, </a:t>
            </a:r>
            <a:r>
              <a:rPr lang="lt-LT" b="1" i="1" dirty="0">
                <a:latin typeface="Consolas" panose="020B0609020204030204" pitchFamily="49" charset="0"/>
              </a:rPr>
              <a:t>tikrinimo</a:t>
            </a:r>
            <a:r>
              <a:rPr lang="lt-LT" i="1" dirty="0">
                <a:latin typeface="Consolas" panose="020B0609020204030204" pitchFamily="49" charset="0"/>
              </a:rPr>
              <a:t>, </a:t>
            </a:r>
            <a:r>
              <a:rPr lang="lt-LT" b="1" i="1" dirty="0">
                <a:latin typeface="Consolas" panose="020B0609020204030204" pitchFamily="49" charset="0"/>
              </a:rPr>
              <a:t>poreikio įrodinėti</a:t>
            </a:r>
            <a:r>
              <a:rPr lang="lt-LT" i="1" dirty="0">
                <a:latin typeface="Consolas" panose="020B0609020204030204" pitchFamily="49" charset="0"/>
              </a:rPr>
              <a:t>, kad kvalifikacija ir pats vis dar esi tinkamas dirbti mokykloje”; </a:t>
            </a:r>
            <a:endParaRPr lang="lt-LT" dirty="0">
              <a:latin typeface="Consolas" panose="020B0609020204030204" pitchFamily="49" charset="0"/>
            </a:endParaRPr>
          </a:p>
          <a:p>
            <a:endParaRPr lang="lt-LT" i="1" dirty="0">
              <a:latin typeface="Consolas" panose="020B0609020204030204" pitchFamily="49" charset="0"/>
            </a:endParaRPr>
          </a:p>
          <a:p>
            <a:r>
              <a:rPr lang="lt-LT" i="1" dirty="0">
                <a:latin typeface="Consolas" panose="020B0609020204030204" pitchFamily="49" charset="0"/>
              </a:rPr>
              <a:t>„Susiduriame su mokytojų problema: geri specialistai, norintys dirbti su vaikais, neturi pedagoginio išsilavinimo arba jiems </a:t>
            </a:r>
            <a:r>
              <a:rPr lang="lt-LT" b="1" i="1" dirty="0">
                <a:latin typeface="Consolas" panose="020B0609020204030204" pitchFamily="49" charset="0"/>
              </a:rPr>
              <a:t>neapsimoka</a:t>
            </a:r>
            <a:r>
              <a:rPr lang="lt-LT" i="1" dirty="0">
                <a:latin typeface="Consolas" panose="020B0609020204030204" pitchFamily="49" charset="0"/>
              </a:rPr>
              <a:t> dėl kelių valandų darbuotis ar lankyti pedagogo–psichologo kursus”. </a:t>
            </a:r>
            <a:endParaRPr lang="lt-LT" dirty="0">
              <a:latin typeface="Consolas" panose="020B0609020204030204" pitchFamily="49" charset="0"/>
            </a:endParaRPr>
          </a:p>
          <a:p>
            <a:pPr algn="l"/>
            <a:endParaRPr lang="lt-LT" dirty="0">
              <a:latin typeface="Consolas" panose="020B0609020204030204" pitchFamily="49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4636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6">
            <a:extLst>
              <a:ext uri="{FF2B5EF4-FFF2-40B4-BE49-F238E27FC236}">
                <a16:creationId xmlns:a16="http://schemas.microsoft.com/office/drawing/2014/main" id="{A2D1CB94-17BB-4347-A9D1-C1B49F08D2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395980"/>
              </p:ext>
            </p:extLst>
          </p:nvPr>
        </p:nvGraphicFramePr>
        <p:xfrm>
          <a:off x="798471" y="1249681"/>
          <a:ext cx="10595058" cy="5262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0" name="TextBox 109">
            <a:extLst>
              <a:ext uri="{FF2B5EF4-FFF2-40B4-BE49-F238E27FC236}">
                <a16:creationId xmlns:a16="http://schemas.microsoft.com/office/drawing/2014/main" id="{1A4F5664-F41C-4FD8-9507-90288B97EC3A}"/>
              </a:ext>
            </a:extLst>
          </p:cNvPr>
          <p:cNvSpPr txBox="1"/>
          <p:nvPr/>
        </p:nvSpPr>
        <p:spPr>
          <a:xfrm>
            <a:off x="2214880" y="576532"/>
            <a:ext cx="7711440" cy="95410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lt-LT" sz="2800" b="1" dirty="0">
                <a:latin typeface="Consolas" panose="020B0609020204030204" pitchFamily="49" charset="0"/>
              </a:rPr>
              <a:t>Jei turite kitų pasiūlymų ar pastabų, prašome juos išsakyti:</a:t>
            </a:r>
          </a:p>
        </p:txBody>
      </p:sp>
    </p:spTree>
    <p:extLst>
      <p:ext uri="{BB962C8B-B14F-4D97-AF65-F5344CB8AC3E}">
        <p14:creationId xmlns:p14="http://schemas.microsoft.com/office/powerpoint/2010/main" val="4149961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>
            <a:extLst>
              <a:ext uri="{FF2B5EF4-FFF2-40B4-BE49-F238E27FC236}">
                <a16:creationId xmlns:a16="http://schemas.microsoft.com/office/drawing/2014/main" id="{5730144C-D0C3-4161-AD28-2B03D8778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813" y="539750"/>
            <a:ext cx="10356850" cy="1081088"/>
          </a:xfrm>
        </p:spPr>
        <p:txBody>
          <a:bodyPr/>
          <a:lstStyle/>
          <a:p>
            <a:r>
              <a:rPr lang="lt-LT" altLang="en-US" sz="3200" b="1" dirty="0">
                <a:latin typeface="Consolas" panose="020B0609020204030204" pitchFamily="49" charset="0"/>
              </a:rPr>
              <a:t>Išvados / rekomendacijos NVŠ mokykloms</a:t>
            </a:r>
            <a:r>
              <a:rPr lang="en-US" altLang="en-US" sz="3200" b="1" dirty="0">
                <a:latin typeface="Consolas" panose="020B0609020204030204" pitchFamily="49" charset="0"/>
              </a:rPr>
              <a:t> (1)</a:t>
            </a:r>
            <a:r>
              <a:rPr lang="lt-LT" altLang="en-US" sz="3200" b="1" dirty="0">
                <a:latin typeface="Consolas" panose="020B0609020204030204" pitchFamily="49" charset="0"/>
              </a:rPr>
              <a:t>:  </a:t>
            </a:r>
            <a:endParaRPr lang="en-US" altLang="en-US" sz="3200" b="1" dirty="0">
              <a:latin typeface="Consolas" panose="020B0609020204030204" pitchFamily="49" charset="0"/>
            </a:endParaRPr>
          </a:p>
        </p:txBody>
      </p:sp>
      <p:sp>
        <p:nvSpPr>
          <p:cNvPr id="61443" name="Content Placeholder 2">
            <a:extLst>
              <a:ext uri="{FF2B5EF4-FFF2-40B4-BE49-F238E27FC236}">
                <a16:creationId xmlns:a16="http://schemas.microsoft.com/office/drawing/2014/main" id="{DFF2A7BC-EE01-41E8-8707-BC91EBAEC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738" y="1619250"/>
            <a:ext cx="10874375" cy="4630721"/>
          </a:xfrm>
        </p:spPr>
        <p:txBody>
          <a:bodyPr anchor="ctr"/>
          <a:lstStyle/>
          <a:p>
            <a:pPr>
              <a:spcAft>
                <a:spcPts val="600"/>
              </a:spcAft>
              <a:defRPr/>
            </a:pPr>
            <a:r>
              <a:rPr lang="lt-LT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Skirti daugiau dėmesio jaunų specialistų pritraukimui į neformaliojo vaikų švietimo sritį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endParaRPr lang="lt-LT" alt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Aft>
                <a:spcPts val="600"/>
              </a:spcAft>
              <a:defRPr/>
            </a:pPr>
            <a:r>
              <a:rPr lang="lt-LT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Atnaujinti nusidėvėjusias priemones bei įrangą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lt-LT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Renovuoti remonto reikalaujančias patalpas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lt-LT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pritaikyti nenaudojamas erdves NVŠ veiklai.</a:t>
            </a:r>
          </a:p>
          <a:p>
            <a:pPr>
              <a:spcAft>
                <a:spcPts val="600"/>
              </a:spcAft>
              <a:defRPr/>
            </a:pPr>
            <a:r>
              <a:rPr lang="lt-LT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Užsiėmimo patalpas ar įrenginius pritaikyti neįgaliems ir spec. poreikių turintiems vaikams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endParaRPr lang="lt-LT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Aft>
                <a:spcPts val="600"/>
              </a:spcAft>
              <a:defRPr/>
            </a:pPr>
            <a:r>
              <a:rPr lang="lt-LT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Didinti NVŠ programų įvairovę ir apimtis atsižvelgiant į tėvų ir vaikų poreikius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endParaRPr lang="lt-LT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upė 67">
            <a:extLst>
              <a:ext uri="{FF2B5EF4-FFF2-40B4-BE49-F238E27FC236}">
                <a16:creationId xmlns:a16="http://schemas.microsoft.com/office/drawing/2014/main" id="{0C340396-D8C4-4771-8A18-2E1C776427F3}"/>
              </a:ext>
            </a:extLst>
          </p:cNvPr>
          <p:cNvGrpSpPr>
            <a:grpSpLocks/>
          </p:cNvGrpSpPr>
          <p:nvPr/>
        </p:nvGrpSpPr>
        <p:grpSpPr bwMode="auto">
          <a:xfrm>
            <a:off x="2933065" y="2189163"/>
            <a:ext cx="1946910" cy="1709737"/>
            <a:chOff x="4285897" y="1779150"/>
            <a:chExt cx="1947021" cy="1709873"/>
          </a:xfrm>
        </p:grpSpPr>
        <p:pic>
          <p:nvPicPr>
            <p:cNvPr id="5" name="Grafinis elementas 4" descr="Grupė">
              <a:extLst>
                <a:ext uri="{FF2B5EF4-FFF2-40B4-BE49-F238E27FC236}">
                  <a16:creationId xmlns:a16="http://schemas.microsoft.com/office/drawing/2014/main" id="{55920B31-526E-495E-AC8B-B90CF9B1F4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8942" y="1869644"/>
              <a:ext cx="1620930" cy="1619379"/>
            </a:xfrm>
            <a:prstGeom prst="rect">
              <a:avLst/>
            </a:prstGeom>
          </p:spPr>
        </p:pic>
        <p:sp>
          <p:nvSpPr>
            <p:cNvPr id="3097" name="TextBox 9">
              <a:extLst>
                <a:ext uri="{FF2B5EF4-FFF2-40B4-BE49-F238E27FC236}">
                  <a16:creationId xmlns:a16="http://schemas.microsoft.com/office/drawing/2014/main" id="{CA2D6B0A-CB2A-4EBC-9650-523C04AB60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5897" y="1779150"/>
              <a:ext cx="1947021" cy="369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lt-LT" altLang="ru-RU" b="1" dirty="0">
                  <a:solidFill>
                    <a:srgbClr val="008000"/>
                  </a:solidFill>
                  <a:latin typeface="Consolas" panose="020B0609020204030204" pitchFamily="49" charset="0"/>
                </a:rPr>
                <a:t>Tėvai/Globėjai</a:t>
              </a:r>
            </a:p>
          </p:txBody>
        </p:sp>
      </p:grpSp>
      <p:grpSp>
        <p:nvGrpSpPr>
          <p:cNvPr id="71" name="Grupė 70">
            <a:extLst>
              <a:ext uri="{FF2B5EF4-FFF2-40B4-BE49-F238E27FC236}">
                <a16:creationId xmlns:a16="http://schemas.microsoft.com/office/drawing/2014/main" id="{635F2408-5FEF-479C-96DE-BFFD11630DEC}"/>
              </a:ext>
            </a:extLst>
          </p:cNvPr>
          <p:cNvGrpSpPr>
            <a:grpSpLocks/>
          </p:cNvGrpSpPr>
          <p:nvPr/>
        </p:nvGrpSpPr>
        <p:grpSpPr bwMode="auto">
          <a:xfrm>
            <a:off x="7301547" y="2175510"/>
            <a:ext cx="1946910" cy="1709737"/>
            <a:chOff x="8847332" y="1779150"/>
            <a:chExt cx="1947023" cy="1709873"/>
          </a:xfrm>
        </p:grpSpPr>
        <p:pic>
          <p:nvPicPr>
            <p:cNvPr id="9" name="Grafinis elementas 8" descr="Mokytojas">
              <a:extLst>
                <a:ext uri="{FF2B5EF4-FFF2-40B4-BE49-F238E27FC236}">
                  <a16:creationId xmlns:a16="http://schemas.microsoft.com/office/drawing/2014/main" id="{62323627-4671-4E40-BA8E-2B979CF3EEC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10377" y="1869644"/>
              <a:ext cx="1620932" cy="1619379"/>
            </a:xfrm>
            <a:prstGeom prst="rect">
              <a:avLst/>
            </a:prstGeom>
          </p:spPr>
        </p:pic>
        <p:sp>
          <p:nvSpPr>
            <p:cNvPr id="3095" name="TextBox 44">
              <a:extLst>
                <a:ext uri="{FF2B5EF4-FFF2-40B4-BE49-F238E27FC236}">
                  <a16:creationId xmlns:a16="http://schemas.microsoft.com/office/drawing/2014/main" id="{3118A31E-0AC3-4318-90F7-BCCB559689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7332" y="1779150"/>
              <a:ext cx="1947023" cy="369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lt-LT" altLang="ru-RU" b="1" dirty="0">
                  <a:solidFill>
                    <a:srgbClr val="0070C0"/>
                  </a:solidFill>
                  <a:latin typeface="Consolas" panose="020B0609020204030204" pitchFamily="49" charset="0"/>
                </a:rPr>
                <a:t>NVŠ mokytojai</a:t>
              </a:r>
            </a:p>
          </p:txBody>
        </p:sp>
      </p:grpSp>
      <p:grpSp>
        <p:nvGrpSpPr>
          <p:cNvPr id="70" name="Grupė 69">
            <a:extLst>
              <a:ext uri="{FF2B5EF4-FFF2-40B4-BE49-F238E27FC236}">
                <a16:creationId xmlns:a16="http://schemas.microsoft.com/office/drawing/2014/main" id="{6C0B3BB2-3966-438D-9D5A-F75066AD88D2}"/>
              </a:ext>
            </a:extLst>
          </p:cNvPr>
          <p:cNvGrpSpPr>
            <a:grpSpLocks/>
          </p:cNvGrpSpPr>
          <p:nvPr/>
        </p:nvGrpSpPr>
        <p:grpSpPr bwMode="auto">
          <a:xfrm>
            <a:off x="5256213" y="2189163"/>
            <a:ext cx="1643062" cy="1709737"/>
            <a:chOff x="6606814" y="1779150"/>
            <a:chExt cx="1643157" cy="1709873"/>
          </a:xfrm>
        </p:grpSpPr>
        <p:pic>
          <p:nvPicPr>
            <p:cNvPr id="7" name="Grafinis elementas 6" descr="Vaikai">
              <a:extLst>
                <a:ext uri="{FF2B5EF4-FFF2-40B4-BE49-F238E27FC236}">
                  <a16:creationId xmlns:a16="http://schemas.microsoft.com/office/drawing/2014/main" id="{A3B1FB76-08E5-460D-8FCB-73E79DBC738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8912" y="2228448"/>
              <a:ext cx="1258961" cy="1260575"/>
            </a:xfrm>
            <a:prstGeom prst="rect">
              <a:avLst/>
            </a:prstGeom>
          </p:spPr>
        </p:pic>
        <p:sp>
          <p:nvSpPr>
            <p:cNvPr id="3093" name="TextBox 42">
              <a:extLst>
                <a:ext uri="{FF2B5EF4-FFF2-40B4-BE49-F238E27FC236}">
                  <a16:creationId xmlns:a16="http://schemas.microsoft.com/office/drawing/2014/main" id="{DA6F01A2-BB3C-4613-92DF-4F9F59BA3E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6814" y="1779150"/>
              <a:ext cx="164315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lt-LT" altLang="ru-RU" b="1" dirty="0">
                  <a:solidFill>
                    <a:srgbClr val="FFC000"/>
                  </a:solidFill>
                  <a:latin typeface="Consolas" panose="020B0609020204030204" pitchFamily="49" charset="0"/>
                </a:rPr>
                <a:t>Mokiniai</a:t>
              </a:r>
            </a:p>
          </p:txBody>
        </p:sp>
      </p:grpSp>
      <p:grpSp>
        <p:nvGrpSpPr>
          <p:cNvPr id="58" name="Grupė 57">
            <a:extLst>
              <a:ext uri="{FF2B5EF4-FFF2-40B4-BE49-F238E27FC236}">
                <a16:creationId xmlns:a16="http://schemas.microsoft.com/office/drawing/2014/main" id="{28C56DE5-4C98-466F-8553-2D08CA0E9F49}"/>
              </a:ext>
            </a:extLst>
          </p:cNvPr>
          <p:cNvGrpSpPr>
            <a:grpSpLocks/>
          </p:cNvGrpSpPr>
          <p:nvPr/>
        </p:nvGrpSpPr>
        <p:grpSpPr bwMode="auto">
          <a:xfrm>
            <a:off x="3096895" y="3665538"/>
            <a:ext cx="1619250" cy="584200"/>
            <a:chOff x="4408415" y="3254925"/>
            <a:chExt cx="1620001" cy="584775"/>
          </a:xfrm>
        </p:grpSpPr>
        <p:pic>
          <p:nvPicPr>
            <p:cNvPr id="38" name="Grafinis elementas 37" descr="Kontrolinis sąrašas">
              <a:extLst>
                <a:ext uri="{FF2B5EF4-FFF2-40B4-BE49-F238E27FC236}">
                  <a16:creationId xmlns:a16="http://schemas.microsoft.com/office/drawing/2014/main" id="{7BE86E5B-48F4-4376-83D8-B28AED90DE7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8415" y="3307364"/>
              <a:ext cx="479647" cy="479897"/>
            </a:xfrm>
            <a:prstGeom prst="rect">
              <a:avLst/>
            </a:prstGeom>
          </p:spPr>
        </p:pic>
        <p:sp>
          <p:nvSpPr>
            <p:cNvPr id="3091" name="TextBox 47">
              <a:extLst>
                <a:ext uri="{FF2B5EF4-FFF2-40B4-BE49-F238E27FC236}">
                  <a16:creationId xmlns:a16="http://schemas.microsoft.com/office/drawing/2014/main" id="{62FA1E34-8B76-4C62-B138-18A20D4B5E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8454" y="3254925"/>
              <a:ext cx="137996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lt-LT" altLang="ru-RU" sz="3200" b="1" dirty="0">
                  <a:solidFill>
                    <a:srgbClr val="008000"/>
                  </a:solidFill>
                </a:rPr>
                <a:t>1303</a:t>
              </a:r>
            </a:p>
          </p:txBody>
        </p:sp>
      </p:grpSp>
      <p:grpSp>
        <p:nvGrpSpPr>
          <p:cNvPr id="59" name="Grupė 58">
            <a:extLst>
              <a:ext uri="{FF2B5EF4-FFF2-40B4-BE49-F238E27FC236}">
                <a16:creationId xmlns:a16="http://schemas.microsoft.com/office/drawing/2014/main" id="{E3CDFDF3-F8D7-4364-9EF4-C8DA8F47CB34}"/>
              </a:ext>
            </a:extLst>
          </p:cNvPr>
          <p:cNvGrpSpPr>
            <a:grpSpLocks/>
          </p:cNvGrpSpPr>
          <p:nvPr/>
        </p:nvGrpSpPr>
        <p:grpSpPr bwMode="auto">
          <a:xfrm>
            <a:off x="5268119" y="3654425"/>
            <a:ext cx="1619250" cy="584200"/>
            <a:chOff x="6632399" y="3243363"/>
            <a:chExt cx="1620001" cy="584775"/>
          </a:xfrm>
        </p:grpSpPr>
        <p:pic>
          <p:nvPicPr>
            <p:cNvPr id="46" name="Grafinis elementas 45" descr="Kontrolinis sąrašas">
              <a:extLst>
                <a:ext uri="{FF2B5EF4-FFF2-40B4-BE49-F238E27FC236}">
                  <a16:creationId xmlns:a16="http://schemas.microsoft.com/office/drawing/2014/main" id="{92534C57-B850-4D9D-839E-498D8CDC3D0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2399" y="3295803"/>
              <a:ext cx="479647" cy="479897"/>
            </a:xfrm>
            <a:prstGeom prst="rect">
              <a:avLst/>
            </a:prstGeom>
          </p:spPr>
        </p:pic>
        <p:sp>
          <p:nvSpPr>
            <p:cNvPr id="3089" name="TextBox 48">
              <a:extLst>
                <a:ext uri="{FF2B5EF4-FFF2-40B4-BE49-F238E27FC236}">
                  <a16:creationId xmlns:a16="http://schemas.microsoft.com/office/drawing/2014/main" id="{AECB32F1-A2C8-4AB9-9261-18A4B5C130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72438" y="3243363"/>
              <a:ext cx="137996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lt-LT" altLang="ru-RU" sz="3200" b="1">
                  <a:solidFill>
                    <a:srgbClr val="FFC000"/>
                  </a:solidFill>
                </a:rPr>
                <a:t>1224</a:t>
              </a:r>
            </a:p>
          </p:txBody>
        </p:sp>
      </p:grpSp>
      <p:grpSp>
        <p:nvGrpSpPr>
          <p:cNvPr id="60" name="Grupė 59">
            <a:extLst>
              <a:ext uri="{FF2B5EF4-FFF2-40B4-BE49-F238E27FC236}">
                <a16:creationId xmlns:a16="http://schemas.microsoft.com/office/drawing/2014/main" id="{B1B11BEF-1706-4B9D-87B1-3D306BD89BF9}"/>
              </a:ext>
            </a:extLst>
          </p:cNvPr>
          <p:cNvGrpSpPr>
            <a:grpSpLocks/>
          </p:cNvGrpSpPr>
          <p:nvPr/>
        </p:nvGrpSpPr>
        <p:grpSpPr bwMode="auto">
          <a:xfrm>
            <a:off x="7465377" y="3651885"/>
            <a:ext cx="1619250" cy="584200"/>
            <a:chOff x="8866176" y="3254925"/>
            <a:chExt cx="1620001" cy="584775"/>
          </a:xfrm>
        </p:grpSpPr>
        <p:pic>
          <p:nvPicPr>
            <p:cNvPr id="47" name="Grafinis elementas 46" descr="Kontrolinis sąrašas">
              <a:extLst>
                <a:ext uri="{FF2B5EF4-FFF2-40B4-BE49-F238E27FC236}">
                  <a16:creationId xmlns:a16="http://schemas.microsoft.com/office/drawing/2014/main" id="{B9A0DF0D-2580-4F63-BF0B-E5D6FB94870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6176" y="3307364"/>
              <a:ext cx="479647" cy="479897"/>
            </a:xfrm>
            <a:prstGeom prst="rect">
              <a:avLst/>
            </a:prstGeom>
          </p:spPr>
        </p:pic>
        <p:sp>
          <p:nvSpPr>
            <p:cNvPr id="3087" name="TextBox 49">
              <a:extLst>
                <a:ext uri="{FF2B5EF4-FFF2-40B4-BE49-F238E27FC236}">
                  <a16:creationId xmlns:a16="http://schemas.microsoft.com/office/drawing/2014/main" id="{DA4E4FB4-B743-448D-A560-367F3C7D0B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06215" y="3254925"/>
              <a:ext cx="137996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lt-LT" altLang="ru-RU" sz="3200" b="1">
                  <a:solidFill>
                    <a:srgbClr val="0070C0"/>
                  </a:solidFill>
                </a:rPr>
                <a:t>937</a:t>
              </a:r>
            </a:p>
          </p:txBody>
        </p:sp>
      </p:grpSp>
      <p:grpSp>
        <p:nvGrpSpPr>
          <p:cNvPr id="66" name="Grupė 65">
            <a:extLst>
              <a:ext uri="{FF2B5EF4-FFF2-40B4-BE49-F238E27FC236}">
                <a16:creationId xmlns:a16="http://schemas.microsoft.com/office/drawing/2014/main" id="{175B6257-BBC8-4446-94E1-9FA6E0ADB3B2}"/>
              </a:ext>
            </a:extLst>
          </p:cNvPr>
          <p:cNvGrpSpPr>
            <a:grpSpLocks/>
          </p:cNvGrpSpPr>
          <p:nvPr/>
        </p:nvGrpSpPr>
        <p:grpSpPr bwMode="auto">
          <a:xfrm>
            <a:off x="3044825" y="4273550"/>
            <a:ext cx="6089650" cy="1304925"/>
            <a:chOff x="4396837" y="4092606"/>
            <a:chExt cx="6100918" cy="947487"/>
          </a:xfrm>
        </p:grpSpPr>
        <p:sp>
          <p:nvSpPr>
            <p:cNvPr id="61" name="Kairysis riestinis skliaustas 60">
              <a:extLst>
                <a:ext uri="{FF2B5EF4-FFF2-40B4-BE49-F238E27FC236}">
                  <a16:creationId xmlns:a16="http://schemas.microsoft.com/office/drawing/2014/main" id="{B9B1ECE2-9D2E-415C-9330-17F1F8848641}"/>
                </a:ext>
              </a:extLst>
            </p:cNvPr>
            <p:cNvSpPr/>
            <p:nvPr/>
          </p:nvSpPr>
          <p:spPr>
            <a:xfrm rot="16200000">
              <a:off x="7329148" y="1160295"/>
              <a:ext cx="236296" cy="6100918"/>
            </a:xfrm>
            <a:prstGeom prst="leftBrace">
              <a:avLst>
                <a:gd name="adj1" fmla="val 98279"/>
                <a:gd name="adj2" fmla="val 50291"/>
              </a:avLst>
            </a:prstGeom>
            <a:ln w="28575"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lt-LT"/>
            </a:p>
          </p:txBody>
        </p:sp>
        <p:grpSp>
          <p:nvGrpSpPr>
            <p:cNvPr id="3083" name="Grupė 62">
              <a:extLst>
                <a:ext uri="{FF2B5EF4-FFF2-40B4-BE49-F238E27FC236}">
                  <a16:creationId xmlns:a16="http://schemas.microsoft.com/office/drawing/2014/main" id="{AE52E6A8-AD3A-4999-A986-4B2C10F1C4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37296" y="4393762"/>
              <a:ext cx="1620001" cy="646331"/>
              <a:chOff x="6632399" y="3212585"/>
              <a:chExt cx="1620001" cy="646331"/>
            </a:xfrm>
          </p:grpSpPr>
          <p:pic>
            <p:nvPicPr>
              <p:cNvPr id="64" name="Grafinis elementas 63" descr="Kontrolinis sąrašas">
                <a:extLst>
                  <a:ext uri="{FF2B5EF4-FFF2-40B4-BE49-F238E27FC236}">
                    <a16:creationId xmlns:a16="http://schemas.microsoft.com/office/drawing/2014/main" id="{F4A5C282-D507-493F-B800-B7DACB8E6A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32867" y="3295265"/>
                <a:ext cx="480312" cy="480659"/>
              </a:xfrm>
              <a:prstGeom prst="rect">
                <a:avLst/>
              </a:prstGeom>
            </p:spPr>
          </p:pic>
          <p:sp>
            <p:nvSpPr>
              <p:cNvPr id="3085" name="TextBox 64">
                <a:extLst>
                  <a:ext uri="{FF2B5EF4-FFF2-40B4-BE49-F238E27FC236}">
                    <a16:creationId xmlns:a16="http://schemas.microsoft.com/office/drawing/2014/main" id="{DBB4DFD6-DB13-42CE-8461-743710F02B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72438" y="3212585"/>
                <a:ext cx="137996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lt-LT" altLang="ru-RU" sz="3600" b="1">
                    <a:solidFill>
                      <a:srgbClr val="33CCCC"/>
                    </a:solidFill>
                  </a:rPr>
                  <a:t>3464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>
            <a:extLst>
              <a:ext uri="{FF2B5EF4-FFF2-40B4-BE49-F238E27FC236}">
                <a16:creationId xmlns:a16="http://schemas.microsoft.com/office/drawing/2014/main" id="{DC4A69CB-BB08-41B2-974A-187C76364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5" y="590550"/>
            <a:ext cx="10356850" cy="1081088"/>
          </a:xfrm>
        </p:spPr>
        <p:txBody>
          <a:bodyPr/>
          <a:lstStyle/>
          <a:p>
            <a:r>
              <a:rPr lang="lt-LT" altLang="en-US" sz="3200" b="1" dirty="0">
                <a:latin typeface="Consolas" panose="020B0609020204030204" pitchFamily="49" charset="0"/>
              </a:rPr>
              <a:t>Išvados / rekomendacijos NVŠ mokykloms</a:t>
            </a:r>
            <a:r>
              <a:rPr lang="en-US" altLang="en-US" sz="3200" b="1" dirty="0">
                <a:latin typeface="Consolas" panose="020B0609020204030204" pitchFamily="49" charset="0"/>
              </a:rPr>
              <a:t> (2)</a:t>
            </a:r>
            <a:r>
              <a:rPr lang="lt-LT" altLang="en-US" sz="3200" b="1" dirty="0">
                <a:latin typeface="Consolas" panose="020B0609020204030204" pitchFamily="49" charset="0"/>
              </a:rPr>
              <a:t>: </a:t>
            </a:r>
            <a:endParaRPr lang="en-US" altLang="lt-LT" sz="3200" b="1" dirty="0">
              <a:latin typeface="Consolas" panose="020B0609020204030204" pitchFamily="49" charset="0"/>
            </a:endParaRPr>
          </a:p>
        </p:txBody>
      </p:sp>
      <p:sp>
        <p:nvSpPr>
          <p:cNvPr id="62467" name="Content Placeholder 2">
            <a:extLst>
              <a:ext uri="{FF2B5EF4-FFF2-40B4-BE49-F238E27FC236}">
                <a16:creationId xmlns:a16="http://schemas.microsoft.com/office/drawing/2014/main" id="{9FD2A630-F905-47B0-8E35-F9F51A17A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913" y="1604963"/>
            <a:ext cx="10721975" cy="4633912"/>
          </a:xfrm>
        </p:spPr>
        <p:txBody>
          <a:bodyPr anchor="ctr"/>
          <a:lstStyle/>
          <a:p>
            <a:pPr algn="just">
              <a:spcAft>
                <a:spcPts val="600"/>
              </a:spcAft>
            </a:pPr>
            <a:r>
              <a:rPr lang="lt-LT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Suteikti vaikams galimybę išbandyti įvairias NVŠ programas, neįpareigojant ilgalaikiam lankymui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endParaRPr lang="lt-LT" alt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just">
              <a:spcAft>
                <a:spcPts val="600"/>
              </a:spcAft>
            </a:pPr>
            <a:r>
              <a:rPr lang="lt-LT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Didinti NVŠ programų prieinamumą: sudaryti NVŠ užsiėmimų tvarkaraščius atsižvelgiant į viešojo transporto važiavimo grafikus, pamokų laiką, kitas mokinio dalyvaujamas NVŠ veiklas ir kitus veiksnius.</a:t>
            </a:r>
          </a:p>
          <a:p>
            <a:pPr algn="just">
              <a:spcAft>
                <a:spcPts val="600"/>
              </a:spcAft>
            </a:pPr>
            <a:r>
              <a:rPr lang="lt-LT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Viešai skelbti informaciją medijose ar socialiniuose tinkluose apie mokykloje veikiančias NVŠ programas, tvarkaraščius, jų vykdymo vietas ir t. t. (informacijos ir žinomumo plėtrai).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>
            <a:extLst>
              <a:ext uri="{FF2B5EF4-FFF2-40B4-BE49-F238E27FC236}">
                <a16:creationId xmlns:a16="http://schemas.microsoft.com/office/drawing/2014/main" id="{92209E32-C086-4363-9A52-E609AA569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582613"/>
            <a:ext cx="10356850" cy="1081087"/>
          </a:xfrm>
        </p:spPr>
        <p:txBody>
          <a:bodyPr/>
          <a:lstStyle/>
          <a:p>
            <a:r>
              <a:rPr lang="lt-LT" altLang="en-US" sz="3200" b="1" dirty="0">
                <a:latin typeface="Consolas" panose="020B0609020204030204" pitchFamily="49" charset="0"/>
              </a:rPr>
              <a:t>Išvados / rekomendacijos savivaldybėms</a:t>
            </a:r>
            <a:r>
              <a:rPr lang="en-US" altLang="en-US" sz="3200" b="1" dirty="0">
                <a:latin typeface="Consolas" panose="020B0609020204030204" pitchFamily="49" charset="0"/>
              </a:rPr>
              <a:t> (1)</a:t>
            </a:r>
            <a:r>
              <a:rPr lang="lt-LT" altLang="en-US" sz="3200" b="1" dirty="0">
                <a:latin typeface="Consolas" panose="020B0609020204030204" pitchFamily="49" charset="0"/>
              </a:rPr>
              <a:t>:</a:t>
            </a:r>
            <a:endParaRPr lang="en-US" altLang="en-US" sz="3200" b="1" dirty="0">
              <a:latin typeface="Consolas" panose="020B0609020204030204" pitchFamily="49" charset="0"/>
            </a:endParaRP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69FC0BF9-66CD-4C33-9428-B70AC24B8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179" y="1818816"/>
            <a:ext cx="10941050" cy="4456571"/>
          </a:xfrm>
        </p:spPr>
        <p:txBody>
          <a:bodyPr anchor="ctr"/>
          <a:lstStyle/>
          <a:p>
            <a:pPr algn="just">
              <a:spcAft>
                <a:spcPts val="600"/>
              </a:spcAft>
            </a:pPr>
            <a:r>
              <a:rPr lang="lt-LT" altLang="lt-LT" sz="2400" dirty="0">
                <a:solidFill>
                  <a:srgbClr val="000000"/>
                </a:solidFill>
                <a:latin typeface="Consolas" panose="020B0609020204030204" pitchFamily="49" charset="0"/>
              </a:rPr>
              <a:t>Įsivertinti, ar savivaldybėje veikia optimalus neformaliojo švietimo teikėjų tinklas ir, jei reikia, jį didinti. </a:t>
            </a:r>
          </a:p>
          <a:p>
            <a:pPr algn="just">
              <a:spcAft>
                <a:spcPts val="600"/>
              </a:spcAft>
            </a:pPr>
            <a:r>
              <a:rPr lang="lt-LT" altLang="lt-LT" sz="2400" dirty="0">
                <a:solidFill>
                  <a:srgbClr val="000000"/>
                </a:solidFill>
                <a:latin typeface="Consolas" panose="020B0609020204030204" pitchFamily="49" charset="0"/>
              </a:rPr>
              <a:t>Didinti NVŠ prieinamumą ir jo įvairovę kaimo vietovėse gyvenantiems (pvz. mokinių pavėžėjimas) ir socialinės atskirties grupių vaikams</a:t>
            </a:r>
            <a:r>
              <a:rPr lang="en-US" altLang="lt-LT" sz="2400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endParaRPr lang="en-US" alt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just">
              <a:spcAft>
                <a:spcPts val="600"/>
              </a:spcAft>
            </a:pPr>
            <a:r>
              <a:rPr lang="lt-LT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Renovuoti ir modernizuoti prastas bazes, pritaikyti jas įvairioms NVŠ programoms vykdyti ir poreikiams tenkinti.</a:t>
            </a:r>
          </a:p>
          <a:p>
            <a:pPr algn="just">
              <a:spcAft>
                <a:spcPts val="600"/>
              </a:spcAft>
            </a:pPr>
            <a:r>
              <a:rPr lang="lt-LT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Nustatyti NVŠ srityje pasiekimų turintiems mokiniams motyvavimo priemones (pvz. kompensuoti NVŠ programos lankymo mokestį ir t.t.).</a:t>
            </a:r>
            <a:endParaRPr lang="lt-LT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>
            <a:extLst>
              <a:ext uri="{FF2B5EF4-FFF2-40B4-BE49-F238E27FC236}">
                <a16:creationId xmlns:a16="http://schemas.microsoft.com/office/drawing/2014/main" id="{9B5BA770-E131-4712-AFC2-0F971F973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601663"/>
            <a:ext cx="10356850" cy="1081087"/>
          </a:xfrm>
        </p:spPr>
        <p:txBody>
          <a:bodyPr/>
          <a:lstStyle/>
          <a:p>
            <a:r>
              <a:rPr lang="lt-LT" altLang="en-US" sz="3200" b="1" dirty="0">
                <a:latin typeface="Consolas" panose="020B0609020204030204" pitchFamily="49" charset="0"/>
              </a:rPr>
              <a:t>Išvados / rekomendacijos savivaldybėms</a:t>
            </a:r>
            <a:r>
              <a:rPr lang="en-US" altLang="en-US" sz="3200" b="1" dirty="0">
                <a:latin typeface="Consolas" panose="020B0609020204030204" pitchFamily="49" charset="0"/>
              </a:rPr>
              <a:t> (2)</a:t>
            </a:r>
            <a:r>
              <a:rPr lang="lt-LT" altLang="en-US" sz="3200" b="1" dirty="0">
                <a:latin typeface="Consolas" panose="020B0609020204030204" pitchFamily="49" charset="0"/>
              </a:rPr>
              <a:t>:</a:t>
            </a:r>
            <a:endParaRPr lang="en-US" altLang="lt-LT" sz="3200" b="1" dirty="0">
              <a:latin typeface="Consolas" panose="020B0609020204030204" pitchFamily="49" charset="0"/>
            </a:endParaRPr>
          </a:p>
        </p:txBody>
      </p:sp>
      <p:sp>
        <p:nvSpPr>
          <p:cNvPr id="64515" name="Content Placeholder 2">
            <a:extLst>
              <a:ext uri="{FF2B5EF4-FFF2-40B4-BE49-F238E27FC236}">
                <a16:creationId xmlns:a16="http://schemas.microsoft.com/office/drawing/2014/main" id="{91F6CC49-A8EF-4943-B843-AB71B4F4D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288" y="1689100"/>
            <a:ext cx="10929937" cy="4754563"/>
          </a:xfrm>
        </p:spPr>
        <p:txBody>
          <a:bodyPr anchor="ctr"/>
          <a:lstStyle/>
          <a:p>
            <a:pPr algn="just">
              <a:spcAft>
                <a:spcPts val="600"/>
              </a:spcAft>
            </a:pPr>
            <a:r>
              <a:rPr lang="lt-LT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Aiškiau ir dažniau informuoti NVŠ įstaigas apie nuostatų, tvarkos ar kitus sistemos pokyčius.</a:t>
            </a:r>
          </a:p>
          <a:p>
            <a:pPr algn="just">
              <a:spcAft>
                <a:spcPts val="600"/>
              </a:spcAft>
            </a:pPr>
            <a:r>
              <a:rPr lang="lt-LT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Skatinti niekur nelankančius mokinius dalyvauti NVŠ užsiėmimuose (inicijuoti niekur nelankančių mokinių ir jų tėvų poreikių tyrimą).</a:t>
            </a:r>
          </a:p>
          <a:p>
            <a:pPr algn="just">
              <a:spcAft>
                <a:spcPts val="600"/>
              </a:spcAft>
            </a:pPr>
            <a:r>
              <a:rPr lang="lt-LT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Priimti tvarkas, lengvinančias NVŠ mokyklų bendradarbiavimą su BUM institucijomis (suteikiant patalpas ar sporto sales, suteikiant inventorių, mokytojų pagalba).</a:t>
            </a:r>
          </a:p>
          <a:p>
            <a:pPr algn="just">
              <a:spcAft>
                <a:spcPts val="600"/>
              </a:spcAft>
            </a:pPr>
            <a:r>
              <a:rPr lang="lt-LT" altLang="lt-LT" sz="2400" dirty="0">
                <a:solidFill>
                  <a:srgbClr val="000000"/>
                </a:solidFill>
                <a:latin typeface="Consolas" panose="020B0609020204030204" pitchFamily="49" charset="0"/>
              </a:rPr>
              <a:t>Inicijuoti ir vykdyti NVŠ mokyklų veiklos įsivertinimą ir išorinį vertinimą, kurie padėtų užtikrinti neformaliojo vaikų švietimo programų kokybę.</a:t>
            </a:r>
            <a:endParaRPr lang="en-US" altLang="lt-LT" sz="2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>
            <a:extLst>
              <a:ext uri="{FF2B5EF4-FFF2-40B4-BE49-F238E27FC236}">
                <a16:creationId xmlns:a16="http://schemas.microsoft.com/office/drawing/2014/main" id="{C0444554-B134-42F2-B7CC-C6C4B86FF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475" y="560388"/>
            <a:ext cx="10358438" cy="1081087"/>
          </a:xfrm>
        </p:spPr>
        <p:txBody>
          <a:bodyPr/>
          <a:lstStyle/>
          <a:p>
            <a:r>
              <a:rPr lang="lt-LT" altLang="en-US" sz="3200" b="1" dirty="0">
                <a:latin typeface="Consolas" panose="020B0609020204030204" pitchFamily="49" charset="0"/>
              </a:rPr>
              <a:t>Išvados / rekomendacijos valstybei:</a:t>
            </a:r>
            <a:endParaRPr lang="en-US" altLang="en-US" sz="3200" b="1" dirty="0">
              <a:latin typeface="Consolas" panose="020B0609020204030204" pitchFamily="49" charset="0"/>
            </a:endParaRPr>
          </a:p>
        </p:txBody>
      </p:sp>
      <p:sp>
        <p:nvSpPr>
          <p:cNvPr id="65539" name="Content Placeholder 2">
            <a:extLst>
              <a:ext uri="{FF2B5EF4-FFF2-40B4-BE49-F238E27FC236}">
                <a16:creationId xmlns:a16="http://schemas.microsoft.com/office/drawing/2014/main" id="{25A3F4A7-D3F5-4DD5-B3D7-B4FF7F903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975" y="1677988"/>
            <a:ext cx="10848975" cy="3949814"/>
          </a:xfrm>
        </p:spPr>
        <p:txBody>
          <a:bodyPr anchor="ctr"/>
          <a:lstStyle/>
          <a:p>
            <a:pPr algn="just">
              <a:spcAft>
                <a:spcPts val="600"/>
              </a:spcAft>
            </a:pPr>
            <a:r>
              <a:rPr lang="lt-LT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Didinti pabaigto NVŠ užsiėmimo pažymėjimo ar diplomo vertę sukuriant kompetencijų pripažinimo mechanizmą.</a:t>
            </a:r>
          </a:p>
          <a:p>
            <a:pPr algn="just">
              <a:spcAft>
                <a:spcPts val="600"/>
              </a:spcAft>
            </a:pPr>
            <a:r>
              <a:rPr lang="lt-LT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Užtikrinti tolygų neformaliojo vaikų švietimo mokyklų pasiskirstymą šalyje, garantuoti vienodas galimybės mokiniams dalyvauti vykdomuose NVŠ užsiėmimuose (ypač atsižvelgti į mažų miestelių ar kaimo vietovių situaciją).</a:t>
            </a:r>
            <a:endParaRPr lang="en-US" alt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just">
              <a:spcAft>
                <a:spcPts val="600"/>
              </a:spcAft>
            </a:pPr>
            <a:r>
              <a:rPr lang="lt-LT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Prisidėti prie lėšų paskirstymo ir paramos skyrimo siekiant užtikrinti tinkamas NVŠ įstaigų materialines bazes ir ugdymosi aplinkas.</a:t>
            </a:r>
            <a:endParaRPr lang="en-US" alt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76A9C77-20A4-4BF1-B44C-DEE7F5CC1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EA9263F8-FF8E-47C4-B263-6849934BF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>
                <a:latin typeface="Consolas" panose="020B0609020204030204" pitchFamily="49" charset="0"/>
              </a:rPr>
              <a:t>Daugiau informacijos galite rasti:</a:t>
            </a:r>
          </a:p>
          <a:p>
            <a:pPr marL="0" indent="0">
              <a:buNone/>
            </a:pPr>
            <a:r>
              <a:rPr lang="lt-LT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lt-LT" dirty="0">
                <a:latin typeface="Consolas" panose="020B0609020204030204" pitchFamily="49" charset="0"/>
              </a:rPr>
              <a:t>	</a:t>
            </a:r>
            <a:r>
              <a:rPr lang="lt-LT" dirty="0">
                <a:latin typeface="Consolas" panose="020B0609020204030204" pitchFamily="49" charset="0"/>
                <a:hlinkClick r:id="rId2"/>
              </a:rPr>
              <a:t>www.lmnsc.lt/tyrimai-analizes-ir-apzvalgos/</a:t>
            </a:r>
            <a:r>
              <a:rPr lang="lt-LT" dirty="0">
                <a:latin typeface="Consolas" panose="020B060902020403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2574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nis elementas 7" descr="Mokytojas">
            <a:extLst>
              <a:ext uri="{FF2B5EF4-FFF2-40B4-BE49-F238E27FC236}">
                <a16:creationId xmlns:a16="http://schemas.microsoft.com/office/drawing/2014/main" id="{CB3792A3-0B2D-4596-901E-2CC65635BF5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645" y="4675188"/>
            <a:ext cx="869950" cy="911225"/>
          </a:xfrm>
          <a:prstGeom prst="rect">
            <a:avLst/>
          </a:prstGeom>
        </p:spPr>
      </p:pic>
      <p:pic>
        <p:nvPicPr>
          <p:cNvPr id="11" name="Grafinis elementas 10" descr="Vaikai">
            <a:extLst>
              <a:ext uri="{FF2B5EF4-FFF2-40B4-BE49-F238E27FC236}">
                <a16:creationId xmlns:a16="http://schemas.microsoft.com/office/drawing/2014/main" id="{35C56028-5BB1-40C4-9EE9-8A6264EC92D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714" y="3965575"/>
            <a:ext cx="785813" cy="709613"/>
          </a:xfrm>
          <a:prstGeom prst="rect">
            <a:avLst/>
          </a:prstGeom>
        </p:spPr>
      </p:pic>
      <p:graphicFrame>
        <p:nvGraphicFramePr>
          <p:cNvPr id="13" name="Lentelė 12">
            <a:extLst>
              <a:ext uri="{FF2B5EF4-FFF2-40B4-BE49-F238E27FC236}">
                <a16:creationId xmlns:a16="http://schemas.microsoft.com/office/drawing/2014/main" id="{C8ECE61E-C388-4A62-B770-D1968421A1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954424"/>
              </p:ext>
            </p:extLst>
          </p:nvPr>
        </p:nvGraphicFramePr>
        <p:xfrm>
          <a:off x="2260600" y="2309813"/>
          <a:ext cx="9352280" cy="3978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456">
                  <a:extLst>
                    <a:ext uri="{9D8B030D-6E8A-4147-A177-3AD203B41FA5}">
                      <a16:colId xmlns:a16="http://schemas.microsoft.com/office/drawing/2014/main" val="403247701"/>
                    </a:ext>
                  </a:extLst>
                </a:gridCol>
                <a:gridCol w="1870456">
                  <a:extLst>
                    <a:ext uri="{9D8B030D-6E8A-4147-A177-3AD203B41FA5}">
                      <a16:colId xmlns:a16="http://schemas.microsoft.com/office/drawing/2014/main" val="3292466116"/>
                    </a:ext>
                  </a:extLst>
                </a:gridCol>
                <a:gridCol w="1870456">
                  <a:extLst>
                    <a:ext uri="{9D8B030D-6E8A-4147-A177-3AD203B41FA5}">
                      <a16:colId xmlns:a16="http://schemas.microsoft.com/office/drawing/2014/main" val="3976204376"/>
                    </a:ext>
                  </a:extLst>
                </a:gridCol>
                <a:gridCol w="1739392">
                  <a:extLst>
                    <a:ext uri="{9D8B030D-6E8A-4147-A177-3AD203B41FA5}">
                      <a16:colId xmlns:a16="http://schemas.microsoft.com/office/drawing/2014/main" val="851802627"/>
                    </a:ext>
                  </a:extLst>
                </a:gridCol>
                <a:gridCol w="2001520">
                  <a:extLst>
                    <a:ext uri="{9D8B030D-6E8A-4147-A177-3AD203B41FA5}">
                      <a16:colId xmlns:a16="http://schemas.microsoft.com/office/drawing/2014/main" val="557027661"/>
                    </a:ext>
                  </a:extLst>
                </a:gridCol>
              </a:tblGrid>
              <a:tr h="795655"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Kėdainių r.</a:t>
                      </a:r>
                    </a:p>
                  </a:txBody>
                  <a:tcPr marL="91453" marR="91453" marT="45725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Kauno m.</a:t>
                      </a:r>
                    </a:p>
                  </a:txBody>
                  <a:tcPr marL="91453" marR="91453" marT="45725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Mažeikių r.</a:t>
                      </a:r>
                    </a:p>
                  </a:txBody>
                  <a:tcPr marL="91453" marR="91453" marT="45725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Vilniaus m.</a:t>
                      </a:r>
                    </a:p>
                  </a:txBody>
                  <a:tcPr marL="91453" marR="91453" marT="45725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Marijampolės</a:t>
                      </a:r>
                    </a:p>
                  </a:txBody>
                  <a:tcPr marL="91453" marR="91453" marT="45725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98501"/>
                  </a:ext>
                </a:extLst>
              </a:tr>
              <a:tr h="795655"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>
                          <a:solidFill>
                            <a:srgbClr val="008000"/>
                          </a:solidFill>
                          <a:latin typeface="Arial Black" panose="020B0A04020102020204" pitchFamily="34" charset="0"/>
                        </a:rPr>
                        <a:t>100</a:t>
                      </a:r>
                    </a:p>
                  </a:txBody>
                  <a:tcPr marL="91453" marR="91453" marT="45725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>
                          <a:solidFill>
                            <a:srgbClr val="008000"/>
                          </a:solidFill>
                          <a:latin typeface="Arial Black" panose="020B0A04020102020204" pitchFamily="34" charset="0"/>
                        </a:rPr>
                        <a:t>163</a:t>
                      </a:r>
                    </a:p>
                  </a:txBody>
                  <a:tcPr marL="91453" marR="91453" marT="45725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>
                          <a:solidFill>
                            <a:srgbClr val="008000"/>
                          </a:solidFill>
                          <a:latin typeface="Arial Black" panose="020B0A04020102020204" pitchFamily="34" charset="0"/>
                        </a:rPr>
                        <a:t>71</a:t>
                      </a:r>
                    </a:p>
                  </a:txBody>
                  <a:tcPr marL="91453" marR="91453" marT="45725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>
                          <a:solidFill>
                            <a:srgbClr val="008000"/>
                          </a:solidFill>
                          <a:latin typeface="Arial Black" panose="020B0A04020102020204" pitchFamily="34" charset="0"/>
                        </a:rPr>
                        <a:t>107</a:t>
                      </a:r>
                    </a:p>
                  </a:txBody>
                  <a:tcPr marL="91453" marR="91453" marT="45725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>
                          <a:solidFill>
                            <a:srgbClr val="008000"/>
                          </a:solidFill>
                          <a:latin typeface="Arial Black" panose="020B0A04020102020204" pitchFamily="34" charset="0"/>
                        </a:rPr>
                        <a:t>39</a:t>
                      </a:r>
                    </a:p>
                  </a:txBody>
                  <a:tcPr marL="91453" marR="91453" marT="45725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7181134"/>
                  </a:ext>
                </a:extLst>
              </a:tr>
              <a:tr h="795655"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>
                          <a:solidFill>
                            <a:srgbClr val="FFC000"/>
                          </a:solidFill>
                          <a:latin typeface="Arial Black" panose="020B0A04020102020204" pitchFamily="34" charset="0"/>
                        </a:rPr>
                        <a:t>252</a:t>
                      </a:r>
                    </a:p>
                  </a:txBody>
                  <a:tcPr marL="91453" marR="91453" marT="45725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>
                          <a:solidFill>
                            <a:srgbClr val="FFC000"/>
                          </a:solidFill>
                          <a:latin typeface="Arial Black" panose="020B0A04020102020204" pitchFamily="34" charset="0"/>
                        </a:rPr>
                        <a:t>100</a:t>
                      </a:r>
                    </a:p>
                  </a:txBody>
                  <a:tcPr marL="91453" marR="91453" marT="45725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>
                          <a:solidFill>
                            <a:srgbClr val="FFC000"/>
                          </a:solidFill>
                          <a:latin typeface="Arial Black" panose="020B0A04020102020204" pitchFamily="34" charset="0"/>
                        </a:rPr>
                        <a:t>158</a:t>
                      </a:r>
                    </a:p>
                  </a:txBody>
                  <a:tcPr marL="91453" marR="91453" marT="45725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>
                          <a:solidFill>
                            <a:srgbClr val="FFC000"/>
                          </a:solidFill>
                          <a:latin typeface="Arial Black" panose="020B0A04020102020204" pitchFamily="34" charset="0"/>
                        </a:rPr>
                        <a:t>30</a:t>
                      </a:r>
                    </a:p>
                  </a:txBody>
                  <a:tcPr marL="91453" marR="91453" marT="45725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>
                          <a:solidFill>
                            <a:srgbClr val="FFC000"/>
                          </a:solidFill>
                          <a:latin typeface="Arial Black" panose="020B0A04020102020204" pitchFamily="34" charset="0"/>
                        </a:rPr>
                        <a:t>87</a:t>
                      </a:r>
                    </a:p>
                  </a:txBody>
                  <a:tcPr marL="91453" marR="91453" marT="45725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542610"/>
                  </a:ext>
                </a:extLst>
              </a:tr>
              <a:tr h="795655"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>
                          <a:solidFill>
                            <a:srgbClr val="0070C0"/>
                          </a:solidFill>
                          <a:latin typeface="Arial Black" panose="020B0A04020102020204" pitchFamily="34" charset="0"/>
                        </a:rPr>
                        <a:t>59</a:t>
                      </a:r>
                    </a:p>
                  </a:txBody>
                  <a:tcPr marL="91453" marR="91453" marT="45725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>
                          <a:solidFill>
                            <a:srgbClr val="0070C0"/>
                          </a:solidFill>
                          <a:latin typeface="Arial Black" panose="020B0A04020102020204" pitchFamily="34" charset="0"/>
                        </a:rPr>
                        <a:t>98</a:t>
                      </a:r>
                    </a:p>
                  </a:txBody>
                  <a:tcPr marL="91453" marR="91453" marT="45725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>
                          <a:solidFill>
                            <a:srgbClr val="0070C0"/>
                          </a:solidFill>
                          <a:latin typeface="Arial Black" panose="020B0A04020102020204" pitchFamily="34" charset="0"/>
                        </a:rPr>
                        <a:t>34</a:t>
                      </a:r>
                    </a:p>
                  </a:txBody>
                  <a:tcPr marL="91453" marR="91453" marT="45725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>
                          <a:solidFill>
                            <a:srgbClr val="0070C0"/>
                          </a:solidFill>
                          <a:latin typeface="Arial Black" panose="020B0A04020102020204" pitchFamily="34" charset="0"/>
                        </a:rPr>
                        <a:t>48</a:t>
                      </a:r>
                    </a:p>
                  </a:txBody>
                  <a:tcPr marL="91453" marR="91453" marT="45725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1" dirty="0">
                          <a:solidFill>
                            <a:srgbClr val="0070C0"/>
                          </a:solidFill>
                          <a:latin typeface="Arial Black" panose="020B0A04020102020204" pitchFamily="34" charset="0"/>
                        </a:rPr>
                        <a:t>20</a:t>
                      </a:r>
                    </a:p>
                  </a:txBody>
                  <a:tcPr marL="91453" marR="91453" marT="45725" marB="457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5199252"/>
                  </a:ext>
                </a:extLst>
              </a:tr>
              <a:tr h="795655">
                <a:tc>
                  <a:txBody>
                    <a:bodyPr/>
                    <a:lstStyle/>
                    <a:p>
                      <a:pPr algn="ctr"/>
                      <a:r>
                        <a:rPr lang="lt-LT" sz="2800" b="1" dirty="0">
                          <a:solidFill>
                            <a:srgbClr val="33CCCC"/>
                          </a:solidFill>
                          <a:latin typeface="Arial Black" panose="020B0A04020102020204" pitchFamily="34" charset="0"/>
                        </a:rPr>
                        <a:t>411</a:t>
                      </a:r>
                    </a:p>
                  </a:txBody>
                  <a:tcPr marL="91453" marR="91453" marT="45725" marB="457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800" b="1" dirty="0">
                          <a:solidFill>
                            <a:srgbClr val="33CCCC"/>
                          </a:solidFill>
                          <a:latin typeface="Arial Black" panose="020B0A04020102020204" pitchFamily="34" charset="0"/>
                        </a:rPr>
                        <a:t>361</a:t>
                      </a:r>
                    </a:p>
                  </a:txBody>
                  <a:tcPr marL="91453" marR="91453" marT="45725" marB="457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800" b="1" dirty="0">
                          <a:solidFill>
                            <a:srgbClr val="33CCCC"/>
                          </a:solidFill>
                          <a:latin typeface="Arial Black" panose="020B0A04020102020204" pitchFamily="34" charset="0"/>
                        </a:rPr>
                        <a:t>263</a:t>
                      </a:r>
                    </a:p>
                  </a:txBody>
                  <a:tcPr marL="91453" marR="91453" marT="45725" marB="457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800" b="1" dirty="0">
                          <a:solidFill>
                            <a:srgbClr val="33CCCC"/>
                          </a:solidFill>
                          <a:latin typeface="Arial Black" panose="020B0A04020102020204" pitchFamily="34" charset="0"/>
                        </a:rPr>
                        <a:t>185</a:t>
                      </a:r>
                    </a:p>
                  </a:txBody>
                  <a:tcPr marL="91453" marR="91453" marT="45725" marB="457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800" b="1" dirty="0">
                          <a:solidFill>
                            <a:srgbClr val="33CCCC"/>
                          </a:solidFill>
                          <a:latin typeface="Arial Black" panose="020B0A04020102020204" pitchFamily="34" charset="0"/>
                        </a:rPr>
                        <a:t>146</a:t>
                      </a:r>
                    </a:p>
                  </a:txBody>
                  <a:tcPr marL="91453" marR="91453" marT="45725" marB="457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2343301"/>
                  </a:ext>
                </a:extLst>
              </a:tr>
            </a:tbl>
          </a:graphicData>
        </a:graphic>
      </p:graphicFrame>
      <p:pic>
        <p:nvPicPr>
          <p:cNvPr id="15" name="Grafinis elementas 14" descr="Grupė">
            <a:extLst>
              <a:ext uri="{FF2B5EF4-FFF2-40B4-BE49-F238E27FC236}">
                <a16:creationId xmlns:a16="http://schemas.microsoft.com/office/drawing/2014/main" id="{B90110A9-D3FA-405A-A1CF-E1CE54ACD83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240" y="3040063"/>
            <a:ext cx="1000760" cy="911225"/>
          </a:xfrm>
          <a:prstGeom prst="rect">
            <a:avLst/>
          </a:prstGeom>
        </p:spPr>
      </p:pic>
      <p:sp>
        <p:nvSpPr>
          <p:cNvPr id="17" name="Kairysis riestinis skliaustas 16">
            <a:extLst>
              <a:ext uri="{FF2B5EF4-FFF2-40B4-BE49-F238E27FC236}">
                <a16:creationId xmlns:a16="http://schemas.microsoft.com/office/drawing/2014/main" id="{76892C6F-82A6-45AB-8DEC-F80A8F1DDB98}"/>
              </a:ext>
            </a:extLst>
          </p:cNvPr>
          <p:cNvSpPr/>
          <p:nvPr/>
        </p:nvSpPr>
        <p:spPr>
          <a:xfrm rot="16200000">
            <a:off x="3185557" y="5025230"/>
            <a:ext cx="184150" cy="1160463"/>
          </a:xfrm>
          <a:prstGeom prst="leftBrace">
            <a:avLst>
              <a:gd name="adj1" fmla="val 74809"/>
              <a:gd name="adj2" fmla="val 50000"/>
            </a:avLst>
          </a:prstGeom>
          <a:ln w="1905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>
              <a:solidFill>
                <a:srgbClr val="33CCCC"/>
              </a:solidFill>
            </a:endParaRPr>
          </a:p>
        </p:txBody>
      </p:sp>
      <p:sp>
        <p:nvSpPr>
          <p:cNvPr id="18" name="Kairysis riestinis skliaustas 17">
            <a:extLst>
              <a:ext uri="{FF2B5EF4-FFF2-40B4-BE49-F238E27FC236}">
                <a16:creationId xmlns:a16="http://schemas.microsoft.com/office/drawing/2014/main" id="{17C380EC-98A5-4580-B5F9-4DA4B5780095}"/>
              </a:ext>
            </a:extLst>
          </p:cNvPr>
          <p:cNvSpPr/>
          <p:nvPr/>
        </p:nvSpPr>
        <p:spPr>
          <a:xfrm rot="16200000">
            <a:off x="5019120" y="5003004"/>
            <a:ext cx="184150" cy="1160463"/>
          </a:xfrm>
          <a:prstGeom prst="leftBrace">
            <a:avLst>
              <a:gd name="adj1" fmla="val 74809"/>
              <a:gd name="adj2" fmla="val 50000"/>
            </a:avLst>
          </a:prstGeom>
          <a:ln w="1905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>
              <a:solidFill>
                <a:srgbClr val="33CCCC"/>
              </a:solidFill>
            </a:endParaRPr>
          </a:p>
        </p:txBody>
      </p:sp>
      <p:sp>
        <p:nvSpPr>
          <p:cNvPr id="19" name="Kairysis riestinis skliaustas 18">
            <a:extLst>
              <a:ext uri="{FF2B5EF4-FFF2-40B4-BE49-F238E27FC236}">
                <a16:creationId xmlns:a16="http://schemas.microsoft.com/office/drawing/2014/main" id="{82221073-AA04-4079-B410-C1B65B539E39}"/>
              </a:ext>
            </a:extLst>
          </p:cNvPr>
          <p:cNvSpPr/>
          <p:nvPr/>
        </p:nvSpPr>
        <p:spPr>
          <a:xfrm rot="16200000">
            <a:off x="6844665" y="5003006"/>
            <a:ext cx="184150" cy="1160462"/>
          </a:xfrm>
          <a:prstGeom prst="leftBrace">
            <a:avLst>
              <a:gd name="adj1" fmla="val 74809"/>
              <a:gd name="adj2" fmla="val 50000"/>
            </a:avLst>
          </a:prstGeom>
          <a:ln w="1905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>
              <a:solidFill>
                <a:srgbClr val="33CCCC"/>
              </a:solidFill>
            </a:endParaRPr>
          </a:p>
        </p:txBody>
      </p:sp>
      <p:sp>
        <p:nvSpPr>
          <p:cNvPr id="20" name="Kairysis riestinis skliaustas 19">
            <a:extLst>
              <a:ext uri="{FF2B5EF4-FFF2-40B4-BE49-F238E27FC236}">
                <a16:creationId xmlns:a16="http://schemas.microsoft.com/office/drawing/2014/main" id="{CC4CA2A9-FD47-4619-895E-5BB46BC03E76}"/>
              </a:ext>
            </a:extLst>
          </p:cNvPr>
          <p:cNvSpPr/>
          <p:nvPr/>
        </p:nvSpPr>
        <p:spPr>
          <a:xfrm rot="16200000">
            <a:off x="8672116" y="5003005"/>
            <a:ext cx="184150" cy="1160462"/>
          </a:xfrm>
          <a:prstGeom prst="leftBrace">
            <a:avLst>
              <a:gd name="adj1" fmla="val 74809"/>
              <a:gd name="adj2" fmla="val 50000"/>
            </a:avLst>
          </a:prstGeom>
          <a:ln w="1905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>
              <a:solidFill>
                <a:srgbClr val="33CCCC"/>
              </a:solidFill>
            </a:endParaRPr>
          </a:p>
        </p:txBody>
      </p:sp>
      <p:sp>
        <p:nvSpPr>
          <p:cNvPr id="21" name="Kairysis riestinis skliaustas 20">
            <a:extLst>
              <a:ext uri="{FF2B5EF4-FFF2-40B4-BE49-F238E27FC236}">
                <a16:creationId xmlns:a16="http://schemas.microsoft.com/office/drawing/2014/main" id="{909DDB03-E6F9-46C9-AC24-8A9D25A186CE}"/>
              </a:ext>
            </a:extLst>
          </p:cNvPr>
          <p:cNvSpPr/>
          <p:nvPr/>
        </p:nvSpPr>
        <p:spPr>
          <a:xfrm rot="16200000">
            <a:off x="10497661" y="5019198"/>
            <a:ext cx="184150" cy="1160462"/>
          </a:xfrm>
          <a:prstGeom prst="leftBrace">
            <a:avLst>
              <a:gd name="adj1" fmla="val 74809"/>
              <a:gd name="adj2" fmla="val 50000"/>
            </a:avLst>
          </a:prstGeom>
          <a:ln w="1905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>
              <a:solidFill>
                <a:srgbClr val="33CCCC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D32A6DD-EB5E-4618-A655-C1967E16FBD2}"/>
              </a:ext>
            </a:extLst>
          </p:cNvPr>
          <p:cNvSpPr txBox="1"/>
          <p:nvPr/>
        </p:nvSpPr>
        <p:spPr>
          <a:xfrm>
            <a:off x="9688513" y="2505076"/>
            <a:ext cx="1802447" cy="409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dirty="0">
              <a:latin typeface="+mn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E749BEA-4FE0-4763-A472-D91C0051BF5A}"/>
              </a:ext>
            </a:extLst>
          </p:cNvPr>
          <p:cNvSpPr txBox="1"/>
          <p:nvPr/>
        </p:nvSpPr>
        <p:spPr>
          <a:xfrm>
            <a:off x="7769225" y="2484438"/>
            <a:ext cx="1797368" cy="409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dirty="0">
              <a:latin typeface="+mn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43F4361-C17D-45A9-96DF-A812171A2302}"/>
              </a:ext>
            </a:extLst>
          </p:cNvPr>
          <p:cNvSpPr txBox="1"/>
          <p:nvPr/>
        </p:nvSpPr>
        <p:spPr>
          <a:xfrm>
            <a:off x="5899150" y="2484438"/>
            <a:ext cx="1748155" cy="409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dirty="0">
              <a:latin typeface="+mn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D950F38-BB83-4B0A-8C2D-9994CD7DC963}"/>
              </a:ext>
            </a:extLst>
          </p:cNvPr>
          <p:cNvSpPr txBox="1"/>
          <p:nvPr/>
        </p:nvSpPr>
        <p:spPr>
          <a:xfrm>
            <a:off x="4117975" y="2484438"/>
            <a:ext cx="1616075" cy="409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dirty="0">
              <a:latin typeface="+mn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1CA4428-6794-4EE6-88E1-561CC6B58F99}"/>
              </a:ext>
            </a:extLst>
          </p:cNvPr>
          <p:cNvSpPr txBox="1"/>
          <p:nvPr/>
        </p:nvSpPr>
        <p:spPr>
          <a:xfrm>
            <a:off x="2338388" y="2484438"/>
            <a:ext cx="1616075" cy="409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dirty="0">
              <a:latin typeface="+mn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E0871EE-1910-4156-8B4A-BF6AE8065A98}"/>
              </a:ext>
            </a:extLst>
          </p:cNvPr>
          <p:cNvSpPr txBox="1"/>
          <p:nvPr/>
        </p:nvSpPr>
        <p:spPr>
          <a:xfrm>
            <a:off x="1946275" y="703263"/>
            <a:ext cx="8299450" cy="769937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TOP 5 SAVIVALDYBĖS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E7B1AFEF-C0EE-4FD9-802C-7332C6689B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722585"/>
            <a:ext cx="10515600" cy="1325563"/>
          </a:xfrm>
        </p:spPr>
        <p:txBody>
          <a:bodyPr/>
          <a:lstStyle/>
          <a:p>
            <a:r>
              <a:rPr lang="lt-LT" altLang="ru-RU" b="1" dirty="0">
                <a:latin typeface="Consolas" panose="020B0609020204030204" pitchFamily="49" charset="0"/>
              </a:rPr>
              <a:t>Mokinių apklausos rezultatai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12350F3-DB83-413A-980B-1CEB92498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8453438" y="1570038"/>
            <a:ext cx="0" cy="37115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6">
            <a:extLst>
              <a:ext uri="{FF2B5EF4-FFF2-40B4-BE49-F238E27FC236}">
                <a16:creationId xmlns:a16="http://schemas.microsoft.com/office/drawing/2014/main" id="{E3CF567C-FB81-4B55-B7AA-5295D2F58E58}"/>
              </a:ext>
            </a:extLst>
          </p:cNvPr>
          <p:cNvGraphicFramePr/>
          <p:nvPr/>
        </p:nvGraphicFramePr>
        <p:xfrm>
          <a:off x="359923" y="1123526"/>
          <a:ext cx="7769951" cy="4635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Stačiakampis 23">
            <a:extLst>
              <a:ext uri="{FF2B5EF4-FFF2-40B4-BE49-F238E27FC236}">
                <a16:creationId xmlns:a16="http://schemas.microsoft.com/office/drawing/2014/main" id="{E2A75B8B-5582-4531-826C-3B3E7998651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/>
          </a:p>
        </p:txBody>
      </p:sp>
      <p:grpSp>
        <p:nvGrpSpPr>
          <p:cNvPr id="20" name="Grupė 19">
            <a:extLst>
              <a:ext uri="{FF2B5EF4-FFF2-40B4-BE49-F238E27FC236}">
                <a16:creationId xmlns:a16="http://schemas.microsoft.com/office/drawing/2014/main" id="{47E456E6-D8CE-4225-878B-D0423B892E2D}"/>
              </a:ext>
            </a:extLst>
          </p:cNvPr>
          <p:cNvGrpSpPr>
            <a:grpSpLocks/>
          </p:cNvGrpSpPr>
          <p:nvPr/>
        </p:nvGrpSpPr>
        <p:grpSpPr bwMode="auto">
          <a:xfrm>
            <a:off x="3756025" y="1635125"/>
            <a:ext cx="4679950" cy="3587750"/>
            <a:chOff x="8034816" y="592197"/>
            <a:chExt cx="4678532" cy="358711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F2C8B14-00E0-4700-B5A3-E45C240C92C6}"/>
                </a:ext>
              </a:extLst>
            </p:cNvPr>
            <p:cNvSpPr txBox="1"/>
            <p:nvPr/>
          </p:nvSpPr>
          <p:spPr>
            <a:xfrm>
              <a:off x="8034816" y="592197"/>
              <a:ext cx="4678532" cy="83170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lt-LT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nsolas" panose="020B0609020204030204" pitchFamily="49" charset="0"/>
                </a:rPr>
                <a:t>Vyraujančios užsiėmimų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lt-LT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nsolas" panose="020B0609020204030204" pitchFamily="49" charset="0"/>
                </a:rPr>
                <a:t>kryptys</a:t>
              </a:r>
            </a:p>
          </p:txBody>
        </p:sp>
        <p:grpSp>
          <p:nvGrpSpPr>
            <p:cNvPr id="6158" name="Grupė 18">
              <a:extLst>
                <a:ext uri="{FF2B5EF4-FFF2-40B4-BE49-F238E27FC236}">
                  <a16:creationId xmlns:a16="http://schemas.microsoft.com/office/drawing/2014/main" id="{0A1B1B0F-90D4-4A81-B140-752E6F0C65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709020" y="1468091"/>
              <a:ext cx="3283038" cy="2711221"/>
              <a:chOff x="8709020" y="1468091"/>
              <a:chExt cx="3283038" cy="2711221"/>
            </a:xfrm>
          </p:grpSpPr>
          <p:grpSp>
            <p:nvGrpSpPr>
              <p:cNvPr id="6159" name="Grupė 4">
                <a:extLst>
                  <a:ext uri="{FF2B5EF4-FFF2-40B4-BE49-F238E27FC236}">
                    <a16:creationId xmlns:a16="http://schemas.microsoft.com/office/drawing/2014/main" id="{A8EB198D-38B2-406A-8572-DA667D44BED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709020" y="1468832"/>
                <a:ext cx="1393793" cy="1355240"/>
                <a:chOff x="8709020" y="1480702"/>
                <a:chExt cx="1393793" cy="1355240"/>
              </a:xfrm>
            </p:grpSpPr>
            <p:pic>
              <p:nvPicPr>
                <p:cNvPr id="13" name="Grafinis elementas 12" descr="Pakyla">
                  <a:extLst>
                    <a:ext uri="{FF2B5EF4-FFF2-40B4-BE49-F238E27FC236}">
                      <a16:creationId xmlns:a16="http://schemas.microsoft.com/office/drawing/2014/main" id="{7564B834-0974-4EC3-BEA7-83E81E96AA3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948939" y="1480212"/>
                  <a:ext cx="914123" cy="863447"/>
                </a:xfrm>
                <a:prstGeom prst="rect">
                  <a:avLst/>
                </a:prstGeom>
              </p:spPr>
            </p:pic>
            <p:sp>
              <p:nvSpPr>
                <p:cNvPr id="6167" name="TextBox 13">
                  <a:extLst>
                    <a:ext uri="{FF2B5EF4-FFF2-40B4-BE49-F238E27FC236}">
                      <a16:creationId xmlns:a16="http://schemas.microsoft.com/office/drawing/2014/main" id="{538F1220-CAA2-4255-952E-D409314FBFE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709020" y="2342164"/>
                  <a:ext cx="1393793" cy="4937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lt-LT" altLang="ru-RU" sz="2800" b="1">
                      <a:solidFill>
                        <a:srgbClr val="33CCCC"/>
                      </a:solidFill>
                    </a:rPr>
                    <a:t>20,75 %</a:t>
                  </a:r>
                </a:p>
              </p:txBody>
            </p:sp>
          </p:grpSp>
          <p:grpSp>
            <p:nvGrpSpPr>
              <p:cNvPr id="6160" name="Grupė 16">
                <a:extLst>
                  <a:ext uri="{FF2B5EF4-FFF2-40B4-BE49-F238E27FC236}">
                    <a16:creationId xmlns:a16="http://schemas.microsoft.com/office/drawing/2014/main" id="{691BE32F-FAE9-4AF4-B761-17B2FED4F8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598265" y="1468091"/>
                <a:ext cx="1393793" cy="1356723"/>
                <a:chOff x="10598265" y="1456962"/>
                <a:chExt cx="1393793" cy="1356723"/>
              </a:xfrm>
            </p:grpSpPr>
            <p:pic>
              <p:nvPicPr>
                <p:cNvPr id="12" name="Grafinis elementas 11" descr="Smuikas">
                  <a:extLst>
                    <a:ext uri="{FF2B5EF4-FFF2-40B4-BE49-F238E27FC236}">
                      <a16:creationId xmlns:a16="http://schemas.microsoft.com/office/drawing/2014/main" id="{5A4F4F0A-8BF4-4115-8A34-455D4B60C46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839079" y="1457213"/>
                  <a:ext cx="914123" cy="863447"/>
                </a:xfrm>
                <a:prstGeom prst="rect">
                  <a:avLst/>
                </a:prstGeom>
              </p:spPr>
            </p:pic>
            <p:sp>
              <p:nvSpPr>
                <p:cNvPr id="6165" name="TextBox 14">
                  <a:extLst>
                    <a:ext uri="{FF2B5EF4-FFF2-40B4-BE49-F238E27FC236}">
                      <a16:creationId xmlns:a16="http://schemas.microsoft.com/office/drawing/2014/main" id="{612CE6C3-0DA3-41B0-8CB3-B08BBF9A39F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598265" y="2319907"/>
                  <a:ext cx="1393793" cy="4937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lt-LT" altLang="ru-RU" sz="2800" b="1">
                      <a:solidFill>
                        <a:srgbClr val="33CCCC"/>
                      </a:solidFill>
                    </a:rPr>
                    <a:t>20,64 %</a:t>
                  </a:r>
                </a:p>
              </p:txBody>
            </p:sp>
          </p:grpSp>
          <p:grpSp>
            <p:nvGrpSpPr>
              <p:cNvPr id="6161" name="Grupė 17">
                <a:extLst>
                  <a:ext uri="{FF2B5EF4-FFF2-40B4-BE49-F238E27FC236}">
                    <a16:creationId xmlns:a16="http://schemas.microsoft.com/office/drawing/2014/main" id="{0500F8FB-77D6-41D4-800C-19D79D7D52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77186" y="2824072"/>
                <a:ext cx="1393793" cy="1355240"/>
                <a:chOff x="9444168" y="2997527"/>
                <a:chExt cx="1393793" cy="1355240"/>
              </a:xfrm>
            </p:grpSpPr>
            <p:pic>
              <p:nvPicPr>
                <p:cNvPr id="11" name="Grafinis elementas 10" descr="Paletė">
                  <a:extLst>
                    <a:ext uri="{FF2B5EF4-FFF2-40B4-BE49-F238E27FC236}">
                      <a16:creationId xmlns:a16="http://schemas.microsoft.com/office/drawing/2014/main" id="{912E0C3F-0CB7-430F-BF2C-D64C12DA4FE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684003" y="2997282"/>
                  <a:ext cx="915711" cy="863447"/>
                </a:xfrm>
                <a:prstGeom prst="rect">
                  <a:avLst/>
                </a:prstGeom>
              </p:spPr>
            </p:pic>
            <p:sp>
              <p:nvSpPr>
                <p:cNvPr id="6163" name="TextBox 15">
                  <a:extLst>
                    <a:ext uri="{FF2B5EF4-FFF2-40B4-BE49-F238E27FC236}">
                      <a16:creationId xmlns:a16="http://schemas.microsoft.com/office/drawing/2014/main" id="{D05250D7-A297-42EC-85AC-6B0C74478D6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444168" y="3858989"/>
                  <a:ext cx="1393793" cy="4937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lt-LT" altLang="ru-RU" sz="2800" b="1">
                      <a:solidFill>
                        <a:srgbClr val="33CCCC"/>
                      </a:solidFill>
                    </a:rPr>
                    <a:t>16,71 %</a:t>
                  </a:r>
                </a:p>
              </p:txBody>
            </p:sp>
          </p:grpSp>
        </p:grp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1F37C121-2460-4F03-8A81-F636664E04DF}"/>
              </a:ext>
            </a:extLst>
          </p:cNvPr>
          <p:cNvSpPr txBox="1"/>
          <p:nvPr/>
        </p:nvSpPr>
        <p:spPr>
          <a:xfrm>
            <a:off x="8131952" y="4794250"/>
            <a:ext cx="3984316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Kas tau patarė lankyti užsiėmimus?</a:t>
            </a:r>
          </a:p>
          <a:p>
            <a:pPr marL="50400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t-LT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Pats / Pati nusprendžiau (39,4 %)</a:t>
            </a:r>
          </a:p>
          <a:p>
            <a:pPr marL="50400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t-LT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Tėvai (22,9 %) </a:t>
            </a:r>
          </a:p>
          <a:p>
            <a:pPr marL="50400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t-LT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Draugai (15,3 %)</a:t>
            </a:r>
          </a:p>
          <a:p>
            <a:pPr marL="50400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t-LT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Mokytojai (6,8 %)</a:t>
            </a:r>
          </a:p>
          <a:p>
            <a:pPr marL="50400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t-LT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...</a:t>
            </a:r>
          </a:p>
        </p:txBody>
      </p:sp>
      <p:cxnSp>
        <p:nvCxnSpPr>
          <p:cNvPr id="31" name="Tiesioji jungtis 30">
            <a:extLst>
              <a:ext uri="{FF2B5EF4-FFF2-40B4-BE49-F238E27FC236}">
                <a16:creationId xmlns:a16="http://schemas.microsoft.com/office/drawing/2014/main" id="{0A0433A8-8CDE-48D6-AE3C-000F65C291FE}"/>
              </a:ext>
            </a:extLst>
          </p:cNvPr>
          <p:cNvCxnSpPr>
            <a:cxnSpLocks/>
          </p:cNvCxnSpPr>
          <p:nvPr/>
        </p:nvCxnSpPr>
        <p:spPr>
          <a:xfrm>
            <a:off x="8211845" y="4729163"/>
            <a:ext cx="3904422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375 -0.162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75" y="-812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8633 0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8DF8AE6E-38CD-4B2A-8E02-F099DD30EF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30238" y="628650"/>
            <a:ext cx="1217612" cy="8604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6" name="Grafinis elementas 35" descr="Ledo ritulys">
            <a:extLst>
              <a:ext uri="{FF2B5EF4-FFF2-40B4-BE49-F238E27FC236}">
                <a16:creationId xmlns:a16="http://schemas.microsoft.com/office/drawing/2014/main" id="{C50A6DA5-A018-405C-9B2A-10CE11509A3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8" y="671514"/>
            <a:ext cx="852740" cy="850899"/>
          </a:xfrm>
          <a:prstGeom prst="rect">
            <a:avLst/>
          </a:prstGeom>
        </p:spPr>
      </p:pic>
      <p:sp>
        <p:nvSpPr>
          <p:cNvPr id="49" name="Right Triangle 48">
            <a:extLst>
              <a:ext uri="{FF2B5EF4-FFF2-40B4-BE49-F238E27FC236}">
                <a16:creationId xmlns:a16="http://schemas.microsoft.com/office/drawing/2014/main" id="{23293907-0F26-4752-BCD0-3AC2C50263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831975" y="635000"/>
            <a:ext cx="679450" cy="850900"/>
          </a:xfrm>
          <a:prstGeom prst="rtTriangle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E32D174-F8A9-4FF0-8888-1B4F5E1849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543800" y="622300"/>
            <a:ext cx="4032250" cy="22034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69201C5-687E-46FB-BA72-23BA40BFEE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33413" y="2847975"/>
            <a:ext cx="2338387" cy="3416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339141A8-FDFD-4ABE-A499-72C9669F4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6200000" flipH="1">
            <a:off x="1114425" y="992188"/>
            <a:ext cx="1371600" cy="2355850"/>
          </a:xfrm>
          <a:custGeom>
            <a:avLst/>
            <a:gdLst>
              <a:gd name="connsiteX0" fmla="*/ 0 w 1371600"/>
              <a:gd name="connsiteY0" fmla="*/ 0 h 2356777"/>
              <a:gd name="connsiteX1" fmla="*/ 0 w 1371600"/>
              <a:gd name="connsiteY1" fmla="*/ 1216152 h 2356777"/>
              <a:gd name="connsiteX2" fmla="*/ 4495 w 1371600"/>
              <a:gd name="connsiteY2" fmla="*/ 1216152 h 2356777"/>
              <a:gd name="connsiteX3" fmla="*/ 4495 w 1371600"/>
              <a:gd name="connsiteY3" fmla="*/ 2356777 h 2356777"/>
              <a:gd name="connsiteX4" fmla="*/ 1367105 w 1371600"/>
              <a:gd name="connsiteY4" fmla="*/ 2356777 h 2356777"/>
              <a:gd name="connsiteX5" fmla="*/ 1367105 w 1371600"/>
              <a:gd name="connsiteY5" fmla="*/ 1216152 h 2356777"/>
              <a:gd name="connsiteX6" fmla="*/ 1371600 w 1371600"/>
              <a:gd name="connsiteY6" fmla="*/ 1216152 h 2356777"/>
              <a:gd name="connsiteX7" fmla="*/ 1367105 w 1371600"/>
              <a:gd name="connsiteY7" fmla="*/ 1212166 h 2356777"/>
              <a:gd name="connsiteX8" fmla="*/ 1367105 w 1371600"/>
              <a:gd name="connsiteY8" fmla="*/ 1210176 h 2356777"/>
              <a:gd name="connsiteX9" fmla="*/ 1364860 w 1371600"/>
              <a:gd name="connsiteY9" fmla="*/ 1210176 h 235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1600" h="2356777">
                <a:moveTo>
                  <a:pt x="0" y="0"/>
                </a:moveTo>
                <a:lnTo>
                  <a:pt x="0" y="1216152"/>
                </a:lnTo>
                <a:lnTo>
                  <a:pt x="4495" y="1216152"/>
                </a:lnTo>
                <a:lnTo>
                  <a:pt x="4495" y="2356777"/>
                </a:lnTo>
                <a:lnTo>
                  <a:pt x="1367105" y="2356777"/>
                </a:lnTo>
                <a:lnTo>
                  <a:pt x="1367105" y="1216152"/>
                </a:lnTo>
                <a:lnTo>
                  <a:pt x="1371600" y="1216152"/>
                </a:lnTo>
                <a:lnTo>
                  <a:pt x="1367105" y="1212166"/>
                </a:lnTo>
                <a:lnTo>
                  <a:pt x="1367105" y="1210176"/>
                </a:lnTo>
                <a:lnTo>
                  <a:pt x="1364860" y="1210176"/>
                </a:lnTo>
                <a:close/>
              </a:path>
            </a:pathLst>
          </a:cu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A439E11-755A-4258-859D-56A6B6AFCB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978150" y="1485900"/>
            <a:ext cx="1990725" cy="1371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8" name="Grafinis elementas 37" descr="Baidarė">
            <a:extLst>
              <a:ext uri="{FF2B5EF4-FFF2-40B4-BE49-F238E27FC236}">
                <a16:creationId xmlns:a16="http://schemas.microsoft.com/office/drawing/2014/main" id="{E20873F1-84BA-4F74-B588-09A759F3699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088" y="1312863"/>
            <a:ext cx="1162050" cy="1162050"/>
          </a:xfrm>
          <a:prstGeom prst="rect">
            <a:avLst/>
          </a:prstGeom>
        </p:spPr>
      </p:pic>
      <p:sp>
        <p:nvSpPr>
          <p:cNvPr id="59" name="Right Triangle 58">
            <a:extLst>
              <a:ext uri="{FF2B5EF4-FFF2-40B4-BE49-F238E27FC236}">
                <a16:creationId xmlns:a16="http://schemas.microsoft.com/office/drawing/2014/main" id="{E916EF49-F958-4F28-A999-F8FA8D09AF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7207250" y="2436813"/>
            <a:ext cx="325438" cy="407987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34" name="Grafinis elementas 33" descr="Kompiuteris">
            <a:extLst>
              <a:ext uri="{FF2B5EF4-FFF2-40B4-BE49-F238E27FC236}">
                <a16:creationId xmlns:a16="http://schemas.microsoft.com/office/drawing/2014/main" id="{E4743E6A-510F-4DDD-A840-834C6EC5609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3" y="3529013"/>
            <a:ext cx="2032000" cy="2033587"/>
          </a:xfrm>
          <a:prstGeom prst="rect">
            <a:avLst/>
          </a:prstGeom>
        </p:spPr>
      </p:pic>
      <p:sp>
        <p:nvSpPr>
          <p:cNvPr id="61" name="Right Triangle 60">
            <a:extLst>
              <a:ext uri="{FF2B5EF4-FFF2-40B4-BE49-F238E27FC236}">
                <a16:creationId xmlns:a16="http://schemas.microsoft.com/office/drawing/2014/main" id="{A7665D74-DFEA-412C-928C-F090E67084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6200000" flipH="1">
            <a:off x="2583656" y="3242469"/>
            <a:ext cx="1881188" cy="1092200"/>
          </a:xfrm>
          <a:prstGeom prst="rtTriangl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E84BD56-679D-4E0C-9C9B-D694ABF073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071938" y="2843213"/>
            <a:ext cx="3475037" cy="18843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Right Triangle 64">
            <a:extLst>
              <a:ext uri="{FF2B5EF4-FFF2-40B4-BE49-F238E27FC236}">
                <a16:creationId xmlns:a16="http://schemas.microsoft.com/office/drawing/2014/main" id="{2335FEDF-EF88-4E68-9CF7-5A72EF32AF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960938" y="1487488"/>
            <a:ext cx="1092200" cy="1365250"/>
          </a:xfrm>
          <a:prstGeom prst="rtTriangle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42" name="Grafinis elementas 41" descr="Minčių debesėlis">
            <a:extLst>
              <a:ext uri="{FF2B5EF4-FFF2-40B4-BE49-F238E27FC236}">
                <a16:creationId xmlns:a16="http://schemas.microsoft.com/office/drawing/2014/main" id="{FE6AD18E-91E5-449B-95C5-A254F92E1A4C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688" y="809625"/>
            <a:ext cx="1876425" cy="187642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40" name="Grafinis elementas 39" descr="Komanda">
            <a:extLst>
              <a:ext uri="{FF2B5EF4-FFF2-40B4-BE49-F238E27FC236}">
                <a16:creationId xmlns:a16="http://schemas.microsoft.com/office/drawing/2014/main" id="{2FB92F36-C706-4931-A09E-D06C7C573749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800" y="2979738"/>
            <a:ext cx="1611313" cy="1611312"/>
          </a:xfrm>
          <a:prstGeom prst="rect">
            <a:avLst/>
          </a:prstGeom>
        </p:spPr>
      </p:pic>
      <p:sp>
        <p:nvSpPr>
          <p:cNvPr id="67" name="Right Triangle 66">
            <a:extLst>
              <a:ext uri="{FF2B5EF4-FFF2-40B4-BE49-F238E27FC236}">
                <a16:creationId xmlns:a16="http://schemas.microsoft.com/office/drawing/2014/main" id="{837A7BE2-DF08-4ECE-A520-13927DBF4C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2782887" y="4946651"/>
            <a:ext cx="1495425" cy="1117600"/>
          </a:xfrm>
          <a:prstGeom prst="rtTriangle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BB54AA-DDF4-4D3C-B7E6-DBD2B7D6DE3D}"/>
              </a:ext>
            </a:extLst>
          </p:cNvPr>
          <p:cNvSpPr txBox="1"/>
          <p:nvPr/>
        </p:nvSpPr>
        <p:spPr>
          <a:xfrm>
            <a:off x="7310437" y="3170238"/>
            <a:ext cx="4816475" cy="3062288"/>
          </a:xfrm>
          <a:prstGeom prst="rect">
            <a:avLst/>
          </a:prstGeom>
        </p:spPr>
        <p:txBody>
          <a:bodyPr anchor="ctr"/>
          <a:lstStyle/>
          <a:p>
            <a:pPr marL="504000" indent="-2286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latin typeface="Consolas" panose="020B0609020204030204" pitchFamily="49" charset="0"/>
              </a:rPr>
              <a:t>Sportas</a:t>
            </a:r>
            <a:r>
              <a:rPr lang="en-US" sz="2000" dirty="0">
                <a:latin typeface="Consolas" panose="020B0609020204030204" pitchFamily="49" charset="0"/>
              </a:rPr>
              <a:t> (14,7 %);</a:t>
            </a:r>
          </a:p>
          <a:p>
            <a:pPr marL="504000" indent="-2286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latin typeface="Consolas" panose="020B0609020204030204" pitchFamily="49" charset="0"/>
              </a:rPr>
              <a:t>Choreografija</a:t>
            </a:r>
            <a:r>
              <a:rPr lang="en-US" sz="2000" dirty="0">
                <a:latin typeface="Consolas" panose="020B0609020204030204" pitchFamily="49" charset="0"/>
              </a:rPr>
              <a:t>, </a:t>
            </a:r>
            <a:r>
              <a:rPr lang="en-US" sz="2000" dirty="0" err="1">
                <a:latin typeface="Consolas" panose="020B0609020204030204" pitchFamily="49" charset="0"/>
              </a:rPr>
              <a:t>šokis</a:t>
            </a:r>
            <a:r>
              <a:rPr lang="en-US" sz="2000" dirty="0">
                <a:latin typeface="Consolas" panose="020B0609020204030204" pitchFamily="49" charset="0"/>
              </a:rPr>
              <a:t> (10,1 %);</a:t>
            </a:r>
          </a:p>
          <a:p>
            <a:pPr marL="504000" indent="-2286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latin typeface="Consolas" panose="020B0609020204030204" pitchFamily="49" charset="0"/>
              </a:rPr>
              <a:t>Teatras</a:t>
            </a:r>
            <a:r>
              <a:rPr lang="en-US" sz="2000" dirty="0">
                <a:latin typeface="Consolas" panose="020B0609020204030204" pitchFamily="49" charset="0"/>
              </a:rPr>
              <a:t>, drama (9,4 %);</a:t>
            </a:r>
          </a:p>
          <a:p>
            <a:pPr marL="504000" indent="-2286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latin typeface="Consolas" panose="020B0609020204030204" pitchFamily="49" charset="0"/>
              </a:rPr>
              <a:t>Medijos</a:t>
            </a:r>
            <a:r>
              <a:rPr lang="en-US" sz="2000" dirty="0">
                <a:latin typeface="Consolas" panose="020B0609020204030204" pitchFamily="49" charset="0"/>
              </a:rPr>
              <a:t> (</a:t>
            </a:r>
            <a:r>
              <a:rPr lang="en-US" sz="2000" dirty="0" err="1">
                <a:latin typeface="Consolas" panose="020B0609020204030204" pitchFamily="49" charset="0"/>
              </a:rPr>
              <a:t>fotografija</a:t>
            </a:r>
            <a:r>
              <a:rPr lang="en-US" sz="2000" dirty="0">
                <a:latin typeface="Consolas" panose="020B0609020204030204" pitchFamily="49" charset="0"/>
              </a:rPr>
              <a:t>, </a:t>
            </a:r>
            <a:r>
              <a:rPr lang="en-US" sz="2000" dirty="0" err="1">
                <a:latin typeface="Consolas" panose="020B0609020204030204" pitchFamily="49" charset="0"/>
              </a:rPr>
              <a:t>vaizdas</a:t>
            </a:r>
            <a:r>
              <a:rPr lang="en-US" sz="2000" dirty="0">
                <a:latin typeface="Consolas" panose="020B0609020204030204" pitchFamily="49" charset="0"/>
              </a:rPr>
              <a:t>, </a:t>
            </a:r>
            <a:r>
              <a:rPr lang="en-US" sz="2000" dirty="0" err="1">
                <a:latin typeface="Consolas" panose="020B0609020204030204" pitchFamily="49" charset="0"/>
              </a:rPr>
              <a:t>žurnalistika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ir</a:t>
            </a:r>
            <a:r>
              <a:rPr lang="en-US" sz="2000" dirty="0">
                <a:latin typeface="Consolas" panose="020B0609020204030204" pitchFamily="49" charset="0"/>
              </a:rPr>
              <a:t> kt.) (8,8 %);</a:t>
            </a:r>
          </a:p>
          <a:p>
            <a:pPr marL="504000" indent="-2286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latin typeface="Consolas" panose="020B0609020204030204" pitchFamily="49" charset="0"/>
              </a:rPr>
              <a:t>Muzika</a:t>
            </a:r>
            <a:r>
              <a:rPr lang="en-US" sz="2000" dirty="0">
                <a:latin typeface="Consolas" panose="020B0609020204030204" pitchFamily="49" charset="0"/>
              </a:rPr>
              <a:t> (8,2 %);</a:t>
            </a:r>
          </a:p>
          <a:p>
            <a:pPr marL="504000" indent="-2286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onsolas" panose="020B0609020204030204" pitchFamily="49" charset="0"/>
              </a:rPr>
              <a:t>...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9DD0B6F-4063-48FE-937D-35ABCDE6D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4226" y="1378505"/>
            <a:ext cx="15488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lt-LT" altLang="ru-RU" b="1" dirty="0">
                <a:solidFill>
                  <a:schemeClr val="bg1"/>
                </a:solidFill>
                <a:latin typeface="Consolas" panose="020B0609020204030204" pitchFamily="49" charset="0"/>
              </a:rPr>
              <a:t>Animacija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DB1010E-C3CF-437B-902A-026B93D7E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1492250"/>
            <a:ext cx="17827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lt-LT" altLang="ru-RU" b="1" dirty="0">
                <a:solidFill>
                  <a:schemeClr val="bg1"/>
                </a:solidFill>
                <a:latin typeface="Consolas" panose="020B0609020204030204" pitchFamily="49" charset="0"/>
              </a:rPr>
              <a:t>Ledo ritulys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FFE1511-941B-4893-940B-48B201D8A0EF}"/>
              </a:ext>
            </a:extLst>
          </p:cNvPr>
          <p:cNvSpPr txBox="1"/>
          <p:nvPr/>
        </p:nvSpPr>
        <p:spPr>
          <a:xfrm>
            <a:off x="3077942" y="2308226"/>
            <a:ext cx="1782763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Baidarės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E084E7B-36BC-4680-A835-FA0BD7CD420D}"/>
              </a:ext>
            </a:extLst>
          </p:cNvPr>
          <p:cNvSpPr txBox="1"/>
          <p:nvPr/>
        </p:nvSpPr>
        <p:spPr>
          <a:xfrm>
            <a:off x="854295" y="5182395"/>
            <a:ext cx="1953372" cy="6461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Kompiuterinė grafika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B3136CF-71F3-461D-9E6F-16499C1B3B04}"/>
              </a:ext>
            </a:extLst>
          </p:cNvPr>
          <p:cNvSpPr txBox="1"/>
          <p:nvPr/>
        </p:nvSpPr>
        <p:spPr>
          <a:xfrm>
            <a:off x="4831812" y="4447182"/>
            <a:ext cx="19552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Renginių organizavimas ir vedimas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D3B154-BA02-4639-9E0F-422EB7737E40}"/>
              </a:ext>
            </a:extLst>
          </p:cNvPr>
          <p:cNvSpPr txBox="1"/>
          <p:nvPr/>
        </p:nvSpPr>
        <p:spPr>
          <a:xfrm>
            <a:off x="2511425" y="92076"/>
            <a:ext cx="5617687" cy="1571624"/>
          </a:xfrm>
          <a:prstGeom prst="rect">
            <a:avLst/>
          </a:prstGeom>
        </p:spPr>
        <p:txBody>
          <a:bodyPr anchor="ctr"/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800" b="1" dirty="0" err="1">
                <a:latin typeface="Consolas" panose="020B0609020204030204" pitchFamily="49" charset="0"/>
              </a:rPr>
              <a:t>Jei</a:t>
            </a:r>
            <a:r>
              <a:rPr lang="en-US" sz="2800" b="1" dirty="0">
                <a:latin typeface="Consolas" panose="020B0609020204030204" pitchFamily="49" charset="0"/>
              </a:rPr>
              <a:t> </a:t>
            </a:r>
            <a:r>
              <a:rPr lang="en-US" sz="2800" b="1" dirty="0" err="1">
                <a:latin typeface="Consolas" panose="020B0609020204030204" pitchFamily="49" charset="0"/>
              </a:rPr>
              <a:t>būtų</a:t>
            </a:r>
            <a:r>
              <a:rPr lang="en-US" sz="2800" b="1" dirty="0">
                <a:latin typeface="Consolas" panose="020B0609020204030204" pitchFamily="49" charset="0"/>
              </a:rPr>
              <a:t> </a:t>
            </a:r>
            <a:r>
              <a:rPr lang="en-US" sz="2800" b="1" dirty="0" err="1">
                <a:latin typeface="Consolas" panose="020B0609020204030204" pitchFamily="49" charset="0"/>
              </a:rPr>
              <a:t>galimybė</a:t>
            </a:r>
            <a:r>
              <a:rPr lang="en-US" sz="2800" b="1" dirty="0">
                <a:latin typeface="Consolas" panose="020B0609020204030204" pitchFamily="49" charset="0"/>
              </a:rPr>
              <a:t> </a:t>
            </a:r>
            <a:r>
              <a:rPr lang="en-US" sz="2800" b="1" dirty="0" err="1">
                <a:latin typeface="Consolas" panose="020B0609020204030204" pitchFamily="49" charset="0"/>
              </a:rPr>
              <a:t>pasirinkti</a:t>
            </a:r>
            <a:r>
              <a:rPr lang="en-US" sz="2800" b="1" dirty="0">
                <a:latin typeface="Consolas" panose="020B0609020204030204" pitchFamily="49" charset="0"/>
              </a:rPr>
              <a:t>, </a:t>
            </a:r>
            <a:r>
              <a:rPr lang="en-US" sz="2800" b="1" dirty="0" err="1">
                <a:latin typeface="Consolas" panose="020B0609020204030204" pitchFamily="49" charset="0"/>
              </a:rPr>
              <a:t>kokios</a:t>
            </a:r>
            <a:r>
              <a:rPr lang="en-US" sz="2800" b="1" dirty="0">
                <a:latin typeface="Consolas" panose="020B0609020204030204" pitchFamily="49" charset="0"/>
              </a:rPr>
              <a:t> </a:t>
            </a:r>
            <a:r>
              <a:rPr lang="en-US" sz="2800" b="1" dirty="0" err="1">
                <a:latin typeface="Consolas" panose="020B0609020204030204" pitchFamily="49" charset="0"/>
              </a:rPr>
              <a:t>krypties</a:t>
            </a:r>
            <a:r>
              <a:rPr lang="en-US" sz="2800" b="1" dirty="0">
                <a:latin typeface="Consolas" panose="020B0609020204030204" pitchFamily="49" charset="0"/>
              </a:rPr>
              <a:t> </a:t>
            </a:r>
            <a:r>
              <a:rPr lang="en-US" sz="2800" b="1" dirty="0" err="1">
                <a:latin typeface="Consolas" panose="020B0609020204030204" pitchFamily="49" charset="0"/>
              </a:rPr>
              <a:t>užsiėmimus</a:t>
            </a:r>
            <a:r>
              <a:rPr lang="en-US" sz="2800" b="1" dirty="0">
                <a:latin typeface="Consolas" panose="020B0609020204030204" pitchFamily="49" charset="0"/>
              </a:rPr>
              <a:t> </a:t>
            </a:r>
            <a:r>
              <a:rPr lang="en-US" sz="2800" b="1" dirty="0" err="1">
                <a:latin typeface="Consolas" panose="020B0609020204030204" pitchFamily="49" charset="0"/>
              </a:rPr>
              <a:t>norėtum</a:t>
            </a:r>
            <a:r>
              <a:rPr lang="en-US" sz="2800" b="1" dirty="0">
                <a:latin typeface="Consolas" panose="020B0609020204030204" pitchFamily="49" charset="0"/>
              </a:rPr>
              <a:t> </a:t>
            </a:r>
            <a:r>
              <a:rPr lang="en-US" sz="2800" b="1" dirty="0" err="1">
                <a:latin typeface="Consolas" panose="020B0609020204030204" pitchFamily="49" charset="0"/>
              </a:rPr>
              <a:t>lankyti</a:t>
            </a:r>
            <a:r>
              <a:rPr lang="en-US" sz="2800" b="1" dirty="0">
                <a:latin typeface="Consolas" panose="020B0609020204030204" pitchFamily="49" charset="0"/>
              </a:rPr>
              <a:t>?</a:t>
            </a:r>
            <a:endParaRPr lang="en-US" sz="200" b="1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56" grpId="0"/>
      <p:bldP spid="58" grpId="0"/>
      <p:bldP spid="60" grpId="0"/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4B7C1DD-857C-4D03-AAB3-C5C95BD51A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ltGray">
          <a:xfrm>
            <a:off x="336550" y="320675"/>
            <a:ext cx="7500938" cy="589756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Grafinis elementas 8" descr="Ženklas nykščiais aukštyn">
            <a:extLst>
              <a:ext uri="{FF2B5EF4-FFF2-40B4-BE49-F238E27FC236}">
                <a16:creationId xmlns:a16="http://schemas.microsoft.com/office/drawing/2014/main" id="{80DA383E-6256-4EF4-A1CC-0404D5E592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7013" y="306388"/>
            <a:ext cx="1757362" cy="1758950"/>
          </a:xfrm>
          <a:prstGeom prst="rect">
            <a:avLst/>
          </a:prstGeom>
        </p:spPr>
      </p:pic>
      <p:sp>
        <p:nvSpPr>
          <p:cNvPr id="9220" name="Turinio vietos rezervavimo ženklas 2">
            <a:extLst>
              <a:ext uri="{FF2B5EF4-FFF2-40B4-BE49-F238E27FC236}">
                <a16:creationId xmlns:a16="http://schemas.microsoft.com/office/drawing/2014/main" id="{26073F4E-56EF-475B-B12B-C31EA7ADC8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4694" y="1178242"/>
            <a:ext cx="6724650" cy="418242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lt-LT" altLang="ru-RU" sz="4000" b="1" dirty="0">
                <a:latin typeface="Consolas" panose="020B0609020204030204" pitchFamily="49" charset="0"/>
              </a:rPr>
              <a:t>88 %</a:t>
            </a:r>
            <a:r>
              <a:rPr lang="lt-LT" altLang="ru-RU" b="1" dirty="0">
                <a:latin typeface="Consolas" panose="020B0609020204030204" pitchFamily="49" charset="0"/>
              </a:rPr>
              <a:t> </a:t>
            </a:r>
            <a:r>
              <a:rPr lang="lt-LT" altLang="ru-RU" dirty="0">
                <a:latin typeface="Consolas" panose="020B0609020204030204" pitchFamily="49" charset="0"/>
              </a:rPr>
              <a:t>vaikų patenkinti savo užsiėmimais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lt-LT" altLang="ru-RU" dirty="0">
              <a:latin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lt-LT" altLang="ru-RU" dirty="0">
                <a:latin typeface="Consolas" panose="020B0609020204030204" pitchFamily="49" charset="0"/>
              </a:rPr>
              <a:t>Per užsiėmimus jaučiasi </a:t>
            </a:r>
            <a:r>
              <a:rPr lang="lt-LT" altLang="ru-RU" sz="3600" b="1" dirty="0">
                <a:latin typeface="Consolas" panose="020B0609020204030204" pitchFamily="49" charset="0"/>
              </a:rPr>
              <a:t>gerai</a:t>
            </a:r>
            <a:r>
              <a:rPr lang="lt-LT" altLang="ru-RU" dirty="0">
                <a:latin typeface="Consolas" panose="020B0609020204030204" pitchFamily="49" charset="0"/>
              </a:rPr>
              <a:t>, </a:t>
            </a:r>
            <a:r>
              <a:rPr lang="lt-LT" altLang="ru-RU" sz="3600" b="1" dirty="0">
                <a:latin typeface="Consolas" panose="020B0609020204030204" pitchFamily="49" charset="0"/>
              </a:rPr>
              <a:t>saugiai</a:t>
            </a:r>
            <a:r>
              <a:rPr lang="lt-LT" altLang="ru-RU" b="1" dirty="0">
                <a:latin typeface="Consolas" panose="020B0609020204030204" pitchFamily="49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lt-LT" altLang="ru-RU" b="1" dirty="0">
              <a:latin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lt-LT" altLang="ru-RU" dirty="0">
                <a:latin typeface="Consolas" panose="020B0609020204030204" pitchFamily="49" charset="0"/>
              </a:rPr>
              <a:t>Mokytojus ir kitus mokinius vertina kaip </a:t>
            </a:r>
            <a:r>
              <a:rPr lang="lt-LT" altLang="ru-RU" sz="3600" b="1" dirty="0">
                <a:latin typeface="Consolas" panose="020B0609020204030204" pitchFamily="49" charset="0"/>
              </a:rPr>
              <a:t>geranoriškus</a:t>
            </a:r>
            <a:r>
              <a:rPr lang="lt-LT" altLang="ru-RU" dirty="0">
                <a:latin typeface="Consolas" panose="020B0609020204030204" pitchFamily="49" charset="0"/>
              </a:rPr>
              <a:t>.</a:t>
            </a:r>
          </a:p>
        </p:txBody>
      </p:sp>
      <p:pic>
        <p:nvPicPr>
          <p:cNvPr id="11" name="Grafinis elementas 10" descr="Verkiantis veidas be užpildo">
            <a:extLst>
              <a:ext uri="{FF2B5EF4-FFF2-40B4-BE49-F238E27FC236}">
                <a16:creationId xmlns:a16="http://schemas.microsoft.com/office/drawing/2014/main" id="{175E30B5-163F-4437-8A68-E5180EF089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713" y="2387600"/>
            <a:ext cx="1743075" cy="1743075"/>
          </a:xfrm>
          <a:prstGeom prst="rect">
            <a:avLst/>
          </a:prstGeom>
        </p:spPr>
      </p:pic>
      <p:pic>
        <p:nvPicPr>
          <p:cNvPr id="7" name="Grafinis elementas 6" descr="Mirksintis veidas be užpildo">
            <a:extLst>
              <a:ext uri="{FF2B5EF4-FFF2-40B4-BE49-F238E27FC236}">
                <a16:creationId xmlns:a16="http://schemas.microsoft.com/office/drawing/2014/main" id="{F3C76AC5-C20D-43CF-9DF4-28B32FE50F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363" y="4451350"/>
            <a:ext cx="1765300" cy="1766888"/>
          </a:xfrm>
          <a:prstGeom prst="rect">
            <a:avLst/>
          </a:prstGeom>
        </p:spPr>
      </p:pic>
      <p:cxnSp>
        <p:nvCxnSpPr>
          <p:cNvPr id="28" name="Tiesioji jungtis 27">
            <a:extLst>
              <a:ext uri="{FF2B5EF4-FFF2-40B4-BE49-F238E27FC236}">
                <a16:creationId xmlns:a16="http://schemas.microsoft.com/office/drawing/2014/main" id="{E27D5DEE-46F2-4DAB-8058-4B22B4741583}"/>
              </a:ext>
            </a:extLst>
          </p:cNvPr>
          <p:cNvCxnSpPr/>
          <p:nvPr/>
        </p:nvCxnSpPr>
        <p:spPr>
          <a:xfrm>
            <a:off x="9037638" y="2387600"/>
            <a:ext cx="1851025" cy="17430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Tiesioji jungtis 28">
            <a:extLst>
              <a:ext uri="{FF2B5EF4-FFF2-40B4-BE49-F238E27FC236}">
                <a16:creationId xmlns:a16="http://schemas.microsoft.com/office/drawing/2014/main" id="{C53E5ABB-E084-4E93-8C97-75F4E1BAE73A}"/>
              </a:ext>
            </a:extLst>
          </p:cNvPr>
          <p:cNvCxnSpPr>
            <a:cxnSpLocks/>
          </p:cNvCxnSpPr>
          <p:nvPr/>
        </p:nvCxnSpPr>
        <p:spPr>
          <a:xfrm flipH="1">
            <a:off x="9112250" y="2406650"/>
            <a:ext cx="1852613" cy="1778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AC5B3352-29A8-42BD-A6D1-8567083FD1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938493"/>
              </p:ext>
            </p:extLst>
          </p:nvPr>
        </p:nvGraphicFramePr>
        <p:xfrm>
          <a:off x="436881" y="1564640"/>
          <a:ext cx="11318239" cy="4907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11">
            <a:extLst>
              <a:ext uri="{FF2B5EF4-FFF2-40B4-BE49-F238E27FC236}">
                <a16:creationId xmlns:a16="http://schemas.microsoft.com/office/drawing/2014/main" id="{047498F6-E101-4825-9368-696DFCA8B5D0}"/>
              </a:ext>
            </a:extLst>
          </p:cNvPr>
          <p:cNvSpPr/>
          <p:nvPr/>
        </p:nvSpPr>
        <p:spPr>
          <a:xfrm>
            <a:off x="1643660" y="222950"/>
            <a:ext cx="8904680" cy="1341690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64770" tIns="64770" rIns="64770" bIns="64770" spcCol="127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4000" b="1" dirty="0">
                <a:solidFill>
                  <a:srgbClr val="000000"/>
                </a:solidFill>
                <a:latin typeface="Consolas" panose="020B0609020204030204" pitchFamily="49" charset="0"/>
              </a:rPr>
              <a:t>Jei turite kitų pasiūlymų ar pastabų, prašome juos išsakyti:</a:t>
            </a:r>
            <a:endParaRPr lang="en-US" sz="4000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ACC2C6C7-AC77-433A-B807-0FBF542C66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7266" y="1486915"/>
            <a:ext cx="10486534" cy="1325563"/>
          </a:xfrm>
        </p:spPr>
        <p:txBody>
          <a:bodyPr/>
          <a:lstStyle/>
          <a:p>
            <a:r>
              <a:rPr lang="lt-LT" altLang="ru-RU" b="1" dirty="0">
                <a:latin typeface="Consolas" panose="020B0609020204030204" pitchFamily="49" charset="0"/>
              </a:rPr>
              <a:t>Tėvų / globėjų apklausos rezultatai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5">
    <a:dk1>
      <a:srgbClr val="7F7F7F"/>
    </a:dk1>
    <a:lt1>
      <a:sysClr val="window" lastClr="FFFFFF"/>
    </a:lt1>
    <a:dk2>
      <a:srgbClr val="FFFFFF"/>
    </a:dk2>
    <a:lt2>
      <a:srgbClr val="FFFFFF"/>
    </a:lt2>
    <a:accent1>
      <a:srgbClr val="F09415"/>
    </a:accent1>
    <a:accent2>
      <a:srgbClr val="C1B56B"/>
    </a:accent2>
    <a:accent3>
      <a:srgbClr val="4BAF73"/>
    </a:accent3>
    <a:accent4>
      <a:srgbClr val="5AA6C0"/>
    </a:accent4>
    <a:accent5>
      <a:srgbClr val="D17DF9"/>
    </a:accent5>
    <a:accent6>
      <a:srgbClr val="FA7E5C"/>
    </a:accent6>
    <a:hlink>
      <a:srgbClr val="FFAE3E"/>
    </a:hlink>
    <a:folHlink>
      <a:srgbClr val="FCC77E"/>
    </a:folHlink>
  </a:clrScheme>
  <a:fontScheme name="Berlin">
    <a:majorFont>
      <a:latin typeface="Trebuchet MS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Trebuchet MS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Berlin">
    <a:fillStyleLst>
      <a:solidFill>
        <a:schemeClr val="phClr"/>
      </a:solidFill>
      <a:gradFill rotWithShape="1">
        <a:gsLst>
          <a:gs pos="0">
            <a:schemeClr val="phClr">
              <a:tint val="60000"/>
              <a:satMod val="100000"/>
              <a:lumMod val="110000"/>
            </a:schemeClr>
          </a:gs>
          <a:gs pos="100000">
            <a:schemeClr val="phClr">
              <a:tint val="70000"/>
              <a:satMod val="100000"/>
              <a:lumMod val="100000"/>
            </a:schemeClr>
          </a:gs>
        </a:gsLst>
        <a:lin ang="5400000" scaled="0"/>
      </a:gradFill>
      <a:gradFill rotWithShape="1">
        <a:gsLst>
          <a:gs pos="0">
            <a:schemeClr val="phClr">
              <a:tint val="94000"/>
              <a:satMod val="103000"/>
              <a:lumMod val="102000"/>
            </a:schemeClr>
          </a:gs>
          <a:gs pos="50000">
            <a:schemeClr val="phClr">
              <a:shade val="100000"/>
              <a:satMod val="110000"/>
              <a:lumMod val="100000"/>
            </a:schemeClr>
          </a:gs>
          <a:gs pos="100000">
            <a:schemeClr val="phClr">
              <a:shade val="78000"/>
              <a:satMod val="120000"/>
              <a:lumMod val="99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27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6000"/>
              <a:shade val="100000"/>
              <a:hueMod val="270000"/>
              <a:satMod val="200000"/>
              <a:lumMod val="128000"/>
            </a:schemeClr>
          </a:gs>
          <a:gs pos="50000">
            <a:schemeClr val="phClr">
              <a:shade val="100000"/>
              <a:hueMod val="100000"/>
              <a:satMod val="110000"/>
              <a:lumMod val="130000"/>
            </a:schemeClr>
          </a:gs>
          <a:gs pos="100000">
            <a:schemeClr val="phClr">
              <a:shade val="78000"/>
              <a:hueMod val="44000"/>
              <a:satMod val="200000"/>
              <a:lumMod val="69000"/>
            </a:schemeClr>
          </a:gs>
        </a:gsLst>
        <a:lin ang="252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1296</Words>
  <Application>Microsoft Office PowerPoint</Application>
  <PresentationFormat>Widescreen</PresentationFormat>
  <Paragraphs>195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Arial Black</vt:lpstr>
      <vt:lpstr>Calibri</vt:lpstr>
      <vt:lpstr>Calibri Light</vt:lpstr>
      <vt:lpstr>Consolas</vt:lpstr>
      <vt:lpstr>Source Sans Pro Semibold</vt:lpstr>
      <vt:lpstr>Tahoma</vt:lpstr>
      <vt:lpstr>Office Theme</vt:lpstr>
      <vt:lpstr>Neformaliojo vaikų švietimo ir formalųjį švietimą papildančio ugdymo mokyklų veikla respondentų vertinimo kontekste</vt:lpstr>
      <vt:lpstr>PowerPoint Presentation</vt:lpstr>
      <vt:lpstr>PowerPoint Presentation</vt:lpstr>
      <vt:lpstr>Mokinių apklausos rezultatai </vt:lpstr>
      <vt:lpstr>PowerPoint Presentation</vt:lpstr>
      <vt:lpstr>PowerPoint Presentation</vt:lpstr>
      <vt:lpstr>PowerPoint Presentation</vt:lpstr>
      <vt:lpstr>PowerPoint Presentation</vt:lpstr>
      <vt:lpstr>Tėvų / globėjų apklausos rezultatai</vt:lpstr>
      <vt:lpstr>PowerPoint Presentation</vt:lpstr>
      <vt:lpstr>PowerPoint Presentation</vt:lpstr>
      <vt:lpstr>PowerPoint Presentation</vt:lpstr>
      <vt:lpstr>PowerPoint Presentation</vt:lpstr>
      <vt:lpstr>NVŠ mokytojų apklausos rezultatai</vt:lpstr>
      <vt:lpstr>PowerPoint Presentation</vt:lpstr>
      <vt:lpstr>PowerPoint Presentation</vt:lpstr>
      <vt:lpstr>PowerPoint Presentation</vt:lpstr>
      <vt:lpstr>PowerPoint Presentation</vt:lpstr>
      <vt:lpstr>Išvados / rekomendacijos NVŠ mokykloms (1):  </vt:lpstr>
      <vt:lpstr>Išvados / rekomendacijos NVŠ mokykloms (2): </vt:lpstr>
      <vt:lpstr>Išvados / rekomendacijos savivaldybėms (1):</vt:lpstr>
      <vt:lpstr>Išvados / rekomendacijos savivaldybėms (2):</vt:lpstr>
      <vt:lpstr>Išvados / rekomendacijos valstybei: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Neformaliojo vaikų švietimo ir formalųjį švietimą papildančio ugdymo mokyklų veikla respondentų vertinimo kontekste</dc:title>
  <dc:creator>Ieva Vasiliauskaitė</dc:creator>
  <cp:lastModifiedBy>Ieva Vasiliauskaitė</cp:lastModifiedBy>
  <cp:revision>114</cp:revision>
  <dcterms:created xsi:type="dcterms:W3CDTF">2018-12-03T20:01:27Z</dcterms:created>
  <dcterms:modified xsi:type="dcterms:W3CDTF">2018-12-07T07:57:52Z</dcterms:modified>
</cp:coreProperties>
</file>